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League Spartan"/>
      <p:regular r:id="rId31"/>
      <p:bold r:id="rId32"/>
    </p:embeddedFont>
    <p:embeddedFont>
      <p:font typeface="Lato"/>
      <p:bold r:id="rId33"/>
      <p:boldItalic r:id="rId34"/>
    </p:embeddedFont>
    <p:embeddedFont>
      <p:font typeface="Poppins"/>
      <p:regular r:id="rId35"/>
      <p:bold r:id="rId36"/>
      <p:italic r:id="rId37"/>
      <p:boldItalic r:id="rId38"/>
    </p:embeddedFont>
    <p:embeddedFont>
      <p:font typeface="Lato Black"/>
      <p:bold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lack-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eagueSpartan-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Lato-bold.fntdata"/><Relationship Id="rId10" Type="http://schemas.openxmlformats.org/officeDocument/2006/relationships/slide" Target="slides/slide4.xml"/><Relationship Id="rId32" Type="http://schemas.openxmlformats.org/officeDocument/2006/relationships/font" Target="fonts/LeagueSpartan-bold.fntdata"/><Relationship Id="rId13" Type="http://schemas.openxmlformats.org/officeDocument/2006/relationships/slide" Target="slides/slide7.xml"/><Relationship Id="rId35" Type="http://schemas.openxmlformats.org/officeDocument/2006/relationships/font" Target="fonts/Poppins-regular.fntdata"/><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37" Type="http://schemas.openxmlformats.org/officeDocument/2006/relationships/font" Target="fonts/Poppins-italic.fntdata"/><Relationship Id="rId14" Type="http://schemas.openxmlformats.org/officeDocument/2006/relationships/slide" Target="slides/slide8.xml"/><Relationship Id="rId36" Type="http://schemas.openxmlformats.org/officeDocument/2006/relationships/font" Target="fonts/Poppins-bold.fntdata"/><Relationship Id="rId17" Type="http://schemas.openxmlformats.org/officeDocument/2006/relationships/slide" Target="slides/slide11.xml"/><Relationship Id="rId39" Type="http://schemas.openxmlformats.org/officeDocument/2006/relationships/font" Target="fonts/LatoBlack-bold.fntdata"/><Relationship Id="rId16" Type="http://schemas.openxmlformats.org/officeDocument/2006/relationships/slide" Target="slides/slide10.xml"/><Relationship Id="rId38" Type="http://schemas.openxmlformats.org/officeDocument/2006/relationships/font" Target="fonts/Poppi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a23650c57d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a23650c57d_8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a2b377bc8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2a2b377bc8d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a23650c57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2a23650c57d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a38f5a4ad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2a38f5a4ad6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a23650c57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2a23650c57d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a352134031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2a352134031_2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a23650c57d_8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2a23650c57d_8_1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a2b377bc8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2a2b377bc8d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a23650c57d_8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2a23650c57d_8_2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a2b377bc8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2a2b377bc8d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a23650c57d_8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2a23650c57d_8_2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23650c57d_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2a23650c57d_8_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a2e55853f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2a2e55853fb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a2e55853f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2a2e55853fb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a2e55853f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2a2e55853fb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a23650c57d_8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g2a23650c57d_8_2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a23650c57d_8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g2a23650c57d_8_2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a23650c57d_8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2a23650c57d_8_1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a23650c57d_8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2a23650c57d_8_2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23650c57d_8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2a23650c57d_8_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a23650c57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2a23650c57d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a23650c57d_8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2a23650c57d_8_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a23650c57d_8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2a23650c57d_8_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a23650c57d_8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2a23650c57d_8_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20.png"/><Relationship Id="rId5" Type="http://schemas.openxmlformats.org/officeDocument/2006/relationships/image" Target="../media/image14.png"/><Relationship Id="rId6" Type="http://schemas.openxmlformats.org/officeDocument/2006/relationships/image" Target="../media/image21.png"/><Relationship Id="rId7"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5.jpg"/><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0.jp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3" l="0" r="0" t="-16664"/>
            </a:stretch>
          </a:blipFill>
          <a:ln>
            <a:noFill/>
          </a:ln>
        </p:spPr>
      </p:sp>
      <p:grpSp>
        <p:nvGrpSpPr>
          <p:cNvPr id="130" name="Google Shape;130;p25"/>
          <p:cNvGrpSpPr/>
          <p:nvPr/>
        </p:nvGrpSpPr>
        <p:grpSpPr>
          <a:xfrm>
            <a:off x="6483350" y="-155501"/>
            <a:ext cx="2971800" cy="5364088"/>
            <a:chOff x="0" y="-47625"/>
            <a:chExt cx="1565393" cy="2825528"/>
          </a:xfrm>
        </p:grpSpPr>
        <p:sp>
          <p:nvSpPr>
            <p:cNvPr id="131" name="Google Shape;131;p25"/>
            <p:cNvSpPr/>
            <p:nvPr/>
          </p:nvSpPr>
          <p:spPr>
            <a:xfrm>
              <a:off x="0" y="0"/>
              <a:ext cx="1565393" cy="2777903"/>
            </a:xfrm>
            <a:custGeom>
              <a:rect b="b" l="l" r="r" t="t"/>
              <a:pathLst>
                <a:path extrusionOk="0" h="2777903" w="1565393">
                  <a:moveTo>
                    <a:pt x="66431" y="0"/>
                  </a:moveTo>
                  <a:lnTo>
                    <a:pt x="1498962" y="0"/>
                  </a:lnTo>
                  <a:cubicBezTo>
                    <a:pt x="1535651" y="0"/>
                    <a:pt x="1565393" y="29742"/>
                    <a:pt x="1565393" y="66431"/>
                  </a:cubicBezTo>
                  <a:lnTo>
                    <a:pt x="1565393" y="2711472"/>
                  </a:lnTo>
                  <a:cubicBezTo>
                    <a:pt x="1565393" y="2729091"/>
                    <a:pt x="1558394" y="2745988"/>
                    <a:pt x="1545935" y="2758446"/>
                  </a:cubicBezTo>
                  <a:cubicBezTo>
                    <a:pt x="1533477" y="2770904"/>
                    <a:pt x="1516580" y="2777903"/>
                    <a:pt x="1498962" y="2777903"/>
                  </a:cubicBezTo>
                  <a:lnTo>
                    <a:pt x="66431" y="2777903"/>
                  </a:lnTo>
                  <a:cubicBezTo>
                    <a:pt x="29742" y="2777903"/>
                    <a:pt x="0" y="2748161"/>
                    <a:pt x="0" y="2711472"/>
                  </a:cubicBezTo>
                  <a:lnTo>
                    <a:pt x="0" y="66431"/>
                  </a:lnTo>
                  <a:cubicBezTo>
                    <a:pt x="0" y="48812"/>
                    <a:pt x="6999" y="31915"/>
                    <a:pt x="19457" y="19457"/>
                  </a:cubicBezTo>
                  <a:cubicBezTo>
                    <a:pt x="31915" y="6999"/>
                    <a:pt x="48812" y="0"/>
                    <a:pt x="66431"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2" name="Google Shape;132;p25"/>
            <p:cNvSpPr txBox="1"/>
            <p:nvPr/>
          </p:nvSpPr>
          <p:spPr>
            <a:xfrm>
              <a:off x="0" y="-47625"/>
              <a:ext cx="1565393" cy="282552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3" name="Google Shape;133;p25"/>
          <p:cNvGrpSpPr/>
          <p:nvPr/>
        </p:nvGrpSpPr>
        <p:grpSpPr>
          <a:xfrm>
            <a:off x="4892286" y="592530"/>
            <a:ext cx="4081788" cy="3961888"/>
            <a:chOff x="-23042" y="66269"/>
            <a:chExt cx="6542159" cy="6349987"/>
          </a:xfrm>
        </p:grpSpPr>
        <p:sp>
          <p:nvSpPr>
            <p:cNvPr id="134" name="Google Shape;134;p25"/>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4">
                <a:alphaModFix/>
              </a:blip>
              <a:stretch>
                <a:fillRect b="0" l="-24664" r="-24664"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5" name="Google Shape;135;p25"/>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36" name="Google Shape;136;p25"/>
          <p:cNvSpPr txBox="1"/>
          <p:nvPr/>
        </p:nvSpPr>
        <p:spPr>
          <a:xfrm>
            <a:off x="514350" y="1660450"/>
            <a:ext cx="3653400" cy="400200"/>
          </a:xfrm>
          <a:prstGeom prst="rect">
            <a:avLst/>
          </a:prstGeom>
          <a:noFill/>
          <a:ln>
            <a:noFill/>
          </a:ln>
        </p:spPr>
        <p:txBody>
          <a:bodyPr anchorCtr="0" anchor="t" bIns="0" lIns="0" spcFirstLastPara="1" rIns="0" wrap="square" tIns="0">
            <a:spAutoFit/>
          </a:bodyPr>
          <a:lstStyle/>
          <a:p>
            <a:pPr indent="0" lvl="0" marL="0" marR="0" rtl="0" algn="l">
              <a:lnSpc>
                <a:spcPct val="139984"/>
              </a:lnSpc>
              <a:spcBef>
                <a:spcPts val="0"/>
              </a:spcBef>
              <a:spcAft>
                <a:spcPts val="0"/>
              </a:spcAft>
              <a:buNone/>
            </a:pPr>
            <a:r>
              <a:rPr b="1" lang="en" sz="2600">
                <a:latin typeface="Lato"/>
                <a:ea typeface="Lato"/>
                <a:cs typeface="Lato"/>
                <a:sym typeface="Lato"/>
              </a:rPr>
              <a:t>MEDICAL AI </a:t>
            </a:r>
            <a:r>
              <a:rPr b="1" i="0" lang="en" sz="2600" u="none" cap="none" strike="noStrike">
                <a:solidFill>
                  <a:srgbClr val="000000"/>
                </a:solidFill>
                <a:latin typeface="Lato"/>
                <a:ea typeface="Lato"/>
                <a:cs typeface="Lato"/>
                <a:sym typeface="Lato"/>
              </a:rPr>
              <a:t>B</a:t>
            </a:r>
            <a:r>
              <a:rPr b="1" lang="en" sz="2600">
                <a:latin typeface="Lato"/>
                <a:ea typeface="Lato"/>
                <a:cs typeface="Lato"/>
                <a:sym typeface="Lato"/>
              </a:rPr>
              <a:t>USINESS</a:t>
            </a:r>
            <a:endParaRPr sz="700"/>
          </a:p>
        </p:txBody>
      </p:sp>
      <p:sp>
        <p:nvSpPr>
          <p:cNvPr id="137" name="Google Shape;137;p25"/>
          <p:cNvSpPr txBox="1"/>
          <p:nvPr/>
        </p:nvSpPr>
        <p:spPr>
          <a:xfrm>
            <a:off x="514350" y="2101614"/>
            <a:ext cx="4392313" cy="63776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3800" u="none" cap="none" strike="noStrike">
                <a:solidFill>
                  <a:srgbClr val="004AAD"/>
                </a:solidFill>
                <a:latin typeface="League Spartan"/>
                <a:ea typeface="League Spartan"/>
                <a:cs typeface="League Spartan"/>
                <a:sym typeface="League Spartan"/>
              </a:rPr>
              <a:t>PRESENTATION</a:t>
            </a:r>
            <a:endParaRPr sz="700"/>
          </a:p>
        </p:txBody>
      </p:sp>
      <p:sp>
        <p:nvSpPr>
          <p:cNvPr id="138" name="Google Shape;138;p25"/>
          <p:cNvSpPr txBox="1"/>
          <p:nvPr/>
        </p:nvSpPr>
        <p:spPr>
          <a:xfrm>
            <a:off x="514350" y="2780924"/>
            <a:ext cx="3827400" cy="7020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 sz="1200">
                <a:latin typeface="Poppins"/>
                <a:ea typeface="Poppins"/>
                <a:cs typeface="Poppins"/>
                <a:sym typeface="Poppins"/>
              </a:rPr>
              <a:t>Creating a world where AI is able to empower and improve medical </a:t>
            </a:r>
            <a:r>
              <a:rPr lang="en" sz="1200">
                <a:latin typeface="Poppins"/>
                <a:ea typeface="Poppins"/>
                <a:cs typeface="Poppins"/>
                <a:sym typeface="Poppins"/>
              </a:rPr>
              <a:t>professionals</a:t>
            </a:r>
            <a:r>
              <a:rPr lang="en" sz="1200">
                <a:latin typeface="Poppins"/>
                <a:ea typeface="Poppins"/>
                <a:cs typeface="Poppins"/>
                <a:sym typeface="Poppins"/>
              </a:rPr>
              <a:t> and our healthcare across the globe</a:t>
            </a:r>
            <a:r>
              <a:rPr lang="en" sz="1200">
                <a:latin typeface="Poppins"/>
                <a:ea typeface="Poppins"/>
                <a:cs typeface="Poppins"/>
                <a:sym typeface="Poppins"/>
              </a:rPr>
              <a:t>.</a:t>
            </a:r>
            <a:endParaRPr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1000"/>
                                        <p:tgtEl>
                                          <p:spTgt spid="138"/>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1000"/>
                                        <p:tgtEl>
                                          <p:spTgt spid="133"/>
                                        </p:tgtEl>
                                        <p:attrNameLst>
                                          <p:attrName>ppt_w</p:attrName>
                                        </p:attrNameLst>
                                      </p:cBhvr>
                                      <p:tavLst>
                                        <p:tav fmla="" tm="0">
                                          <p:val>
                                            <p:strVal val="0"/>
                                          </p:val>
                                        </p:tav>
                                        <p:tav fmla="" tm="100000">
                                          <p:val>
                                            <p:strVal val="#ppt_w"/>
                                          </p:val>
                                        </p:tav>
                                      </p:tavLst>
                                    </p:anim>
                                    <p:anim calcmode="lin" valueType="num">
                                      <p:cBhvr additive="base">
                                        <p:cTn dur="1000"/>
                                        <p:tgtEl>
                                          <p:spTgt spid="13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4"/>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8" l="0" r="0" t="-16659"/>
            </a:stretch>
          </a:blipFill>
          <a:ln>
            <a:noFill/>
          </a:ln>
        </p:spPr>
      </p:sp>
      <p:grpSp>
        <p:nvGrpSpPr>
          <p:cNvPr id="360" name="Google Shape;360;p34"/>
          <p:cNvGrpSpPr/>
          <p:nvPr/>
        </p:nvGrpSpPr>
        <p:grpSpPr>
          <a:xfrm>
            <a:off x="3197887" y="4629150"/>
            <a:ext cx="2026872" cy="1543020"/>
            <a:chOff x="0" y="0"/>
            <a:chExt cx="1067674" cy="812800"/>
          </a:xfrm>
        </p:grpSpPr>
        <p:sp>
          <p:nvSpPr>
            <p:cNvPr id="361" name="Google Shape;361;p34"/>
            <p:cNvSpPr/>
            <p:nvPr/>
          </p:nvSpPr>
          <p:spPr>
            <a:xfrm>
              <a:off x="0" y="0"/>
              <a:ext cx="1067674" cy="812800"/>
            </a:xfrm>
            <a:custGeom>
              <a:rect b="b" l="l" r="r" t="t"/>
              <a:pathLst>
                <a:path extrusionOk="0" h="812800" w="1067674">
                  <a:moveTo>
                    <a:pt x="533837" y="0"/>
                  </a:moveTo>
                  <a:cubicBezTo>
                    <a:pt x="239007" y="0"/>
                    <a:pt x="0" y="181951"/>
                    <a:pt x="0" y="406400"/>
                  </a:cubicBezTo>
                  <a:cubicBezTo>
                    <a:pt x="0" y="630849"/>
                    <a:pt x="239007" y="812800"/>
                    <a:pt x="533837" y="812800"/>
                  </a:cubicBezTo>
                  <a:cubicBezTo>
                    <a:pt x="828667" y="812800"/>
                    <a:pt x="1067674" y="630849"/>
                    <a:pt x="1067674" y="406400"/>
                  </a:cubicBezTo>
                  <a:cubicBezTo>
                    <a:pt x="1067674" y="181951"/>
                    <a:pt x="828667" y="0"/>
                    <a:pt x="533837"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2" name="Google Shape;362;p34"/>
            <p:cNvSpPr txBox="1"/>
            <p:nvPr/>
          </p:nvSpPr>
          <p:spPr>
            <a:xfrm>
              <a:off x="100094" y="28575"/>
              <a:ext cx="8676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63" name="Google Shape;363;p34"/>
          <p:cNvSpPr txBox="1"/>
          <p:nvPr/>
        </p:nvSpPr>
        <p:spPr>
          <a:xfrm>
            <a:off x="514350" y="481025"/>
            <a:ext cx="2323200" cy="2463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 sz="1600" u="none" cap="none" strike="noStrike">
                <a:solidFill>
                  <a:srgbClr val="000000"/>
                </a:solidFill>
                <a:latin typeface="Lato"/>
                <a:ea typeface="Lato"/>
                <a:cs typeface="Lato"/>
                <a:sym typeface="Lato"/>
              </a:rPr>
              <a:t>ABOUT (CONTINUED)</a:t>
            </a:r>
            <a:endParaRPr sz="700"/>
          </a:p>
        </p:txBody>
      </p:sp>
      <p:sp>
        <p:nvSpPr>
          <p:cNvPr id="364" name="Google Shape;364;p34"/>
          <p:cNvSpPr txBox="1"/>
          <p:nvPr/>
        </p:nvSpPr>
        <p:spPr>
          <a:xfrm>
            <a:off x="514350" y="768641"/>
            <a:ext cx="2683500" cy="3078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 sz="2000" u="none" cap="none" strike="noStrike">
                <a:solidFill>
                  <a:srgbClr val="004AAD"/>
                </a:solidFill>
                <a:latin typeface="League Spartan"/>
                <a:ea typeface="League Spartan"/>
                <a:cs typeface="League Spartan"/>
                <a:sym typeface="League Spartan"/>
              </a:rPr>
              <a:t>OUR </a:t>
            </a:r>
            <a:r>
              <a:rPr lang="en" sz="2000">
                <a:solidFill>
                  <a:srgbClr val="004AAD"/>
                </a:solidFill>
                <a:latin typeface="League Spartan"/>
                <a:ea typeface="League Spartan"/>
                <a:cs typeface="League Spartan"/>
                <a:sym typeface="League Spartan"/>
              </a:rPr>
              <a:t>EXECUTIVE ROLES</a:t>
            </a:r>
            <a:endParaRPr sz="700"/>
          </a:p>
        </p:txBody>
      </p:sp>
      <p:sp>
        <p:nvSpPr>
          <p:cNvPr id="365" name="Google Shape;365;p34"/>
          <p:cNvSpPr txBox="1"/>
          <p:nvPr/>
        </p:nvSpPr>
        <p:spPr>
          <a:xfrm>
            <a:off x="472800" y="1359625"/>
            <a:ext cx="4099200" cy="3174000"/>
          </a:xfrm>
          <a:prstGeom prst="rect">
            <a:avLst/>
          </a:prstGeom>
          <a:noFill/>
          <a:ln>
            <a:noFill/>
          </a:ln>
        </p:spPr>
        <p:txBody>
          <a:bodyPr anchorCtr="0" anchor="t" bIns="0" lIns="0" spcFirstLastPara="1" rIns="0" wrap="square" tIns="0">
            <a:spAutoFit/>
          </a:bodyPr>
          <a:lstStyle/>
          <a:p>
            <a:pPr indent="-317500" lvl="0" marL="457200" rtl="0" algn="l">
              <a:lnSpc>
                <a:spcPct val="115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Chief Ethics Officer:</a:t>
            </a:r>
            <a:endParaRPr b="1">
              <a:solidFill>
                <a:schemeClr val="dk1"/>
              </a:solidFill>
              <a:latin typeface="Poppins"/>
              <a:ea typeface="Poppins"/>
              <a:cs typeface="Poppins"/>
              <a:sym typeface="Poppins"/>
            </a:endParaRPr>
          </a:p>
          <a:p>
            <a:pPr indent="-317500" lvl="1" marL="9144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Upholds ethical standards in AI development, mitigates bias, and addresses ethical dilemmas.</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Chief Compliance Officer:</a:t>
            </a:r>
            <a:endParaRPr b="1">
              <a:solidFill>
                <a:schemeClr val="dk1"/>
              </a:solidFill>
              <a:latin typeface="Poppins"/>
              <a:ea typeface="Poppins"/>
              <a:cs typeface="Poppins"/>
              <a:sym typeface="Poppins"/>
            </a:endParaRPr>
          </a:p>
          <a:p>
            <a:pPr indent="-317500" lvl="1" marL="9144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Ensures the company complies with AI-related laws and regulations.</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Chief Marketing Officer: </a:t>
            </a:r>
            <a:endParaRPr b="1">
              <a:solidFill>
                <a:schemeClr val="dk1"/>
              </a:solidFill>
              <a:latin typeface="Poppins"/>
              <a:ea typeface="Poppins"/>
              <a:cs typeface="Poppins"/>
              <a:sym typeface="Poppins"/>
            </a:endParaRPr>
          </a:p>
          <a:p>
            <a:pPr indent="-317500" lvl="1" marL="9144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Develops marketing strategies to reach target audiences and monitors market trends.</a:t>
            </a:r>
            <a:endParaRPr b="1">
              <a:solidFill>
                <a:schemeClr val="dk1"/>
              </a:solidFill>
              <a:latin typeface="Poppins"/>
              <a:ea typeface="Poppins"/>
              <a:cs typeface="Poppins"/>
              <a:sym typeface="Poppins"/>
            </a:endParaRPr>
          </a:p>
          <a:p>
            <a:pPr indent="0" lvl="0" marL="0" marR="0" rtl="0" algn="l">
              <a:lnSpc>
                <a:spcPct val="139973"/>
              </a:lnSpc>
              <a:spcBef>
                <a:spcPts val="0"/>
              </a:spcBef>
              <a:spcAft>
                <a:spcPts val="0"/>
              </a:spcAft>
              <a:buNone/>
            </a:pPr>
            <a:r>
              <a:t/>
            </a:r>
            <a:endParaRPr sz="1300">
              <a:latin typeface="Poppins"/>
              <a:ea typeface="Poppins"/>
              <a:cs typeface="Poppins"/>
              <a:sym typeface="Poppins"/>
            </a:endParaRPr>
          </a:p>
        </p:txBody>
      </p:sp>
      <p:grpSp>
        <p:nvGrpSpPr>
          <p:cNvPr id="366" name="Google Shape;366;p34"/>
          <p:cNvGrpSpPr/>
          <p:nvPr/>
        </p:nvGrpSpPr>
        <p:grpSpPr>
          <a:xfrm>
            <a:off x="6936114" y="-1146534"/>
            <a:ext cx="2026872" cy="1543020"/>
            <a:chOff x="0" y="0"/>
            <a:chExt cx="1067674" cy="812800"/>
          </a:xfrm>
        </p:grpSpPr>
        <p:sp>
          <p:nvSpPr>
            <p:cNvPr id="367" name="Google Shape;367;p34"/>
            <p:cNvSpPr/>
            <p:nvPr/>
          </p:nvSpPr>
          <p:spPr>
            <a:xfrm>
              <a:off x="0" y="0"/>
              <a:ext cx="1067674" cy="812800"/>
            </a:xfrm>
            <a:custGeom>
              <a:rect b="b" l="l" r="r" t="t"/>
              <a:pathLst>
                <a:path extrusionOk="0" h="812800" w="1067674">
                  <a:moveTo>
                    <a:pt x="533837" y="0"/>
                  </a:moveTo>
                  <a:cubicBezTo>
                    <a:pt x="239007" y="0"/>
                    <a:pt x="0" y="181951"/>
                    <a:pt x="0" y="406400"/>
                  </a:cubicBezTo>
                  <a:cubicBezTo>
                    <a:pt x="0" y="630849"/>
                    <a:pt x="239007" y="812800"/>
                    <a:pt x="533837" y="812800"/>
                  </a:cubicBezTo>
                  <a:cubicBezTo>
                    <a:pt x="828667" y="812800"/>
                    <a:pt x="1067674" y="630849"/>
                    <a:pt x="1067674" y="406400"/>
                  </a:cubicBezTo>
                  <a:cubicBezTo>
                    <a:pt x="1067674" y="181951"/>
                    <a:pt x="828667" y="0"/>
                    <a:pt x="533837"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8" name="Google Shape;368;p34"/>
            <p:cNvSpPr txBox="1"/>
            <p:nvPr/>
          </p:nvSpPr>
          <p:spPr>
            <a:xfrm>
              <a:off x="100094" y="28575"/>
              <a:ext cx="8676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369" name="Google Shape;369;p34"/>
          <p:cNvPicPr preferRelativeResize="0"/>
          <p:nvPr/>
        </p:nvPicPr>
        <p:blipFill rotWithShape="1">
          <a:blip r:embed="rId4">
            <a:alphaModFix/>
          </a:blip>
          <a:srcRect b="9495" l="11367" r="11614" t="12604"/>
          <a:stretch/>
        </p:blipFill>
        <p:spPr>
          <a:xfrm>
            <a:off x="7002225" y="606250"/>
            <a:ext cx="1031950" cy="1043700"/>
          </a:xfrm>
          <a:prstGeom prst="rect">
            <a:avLst/>
          </a:prstGeom>
          <a:noFill/>
          <a:ln>
            <a:noFill/>
          </a:ln>
        </p:spPr>
      </p:pic>
      <p:sp>
        <p:nvSpPr>
          <p:cNvPr id="370" name="Google Shape;370;p34"/>
          <p:cNvSpPr/>
          <p:nvPr/>
        </p:nvSpPr>
        <p:spPr>
          <a:xfrm>
            <a:off x="6808991" y="396478"/>
            <a:ext cx="1428750" cy="142874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1" name="Google Shape;371;p34"/>
          <p:cNvSpPr/>
          <p:nvPr/>
        </p:nvSpPr>
        <p:spPr>
          <a:xfrm>
            <a:off x="6817075" y="2252488"/>
            <a:ext cx="1398600" cy="1421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2" name="Google Shape;372;p34"/>
          <p:cNvSpPr/>
          <p:nvPr/>
        </p:nvSpPr>
        <p:spPr>
          <a:xfrm>
            <a:off x="4842875" y="1311250"/>
            <a:ext cx="1398600" cy="1421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3" name="Google Shape;373;p34"/>
          <p:cNvSpPr/>
          <p:nvPr/>
        </p:nvSpPr>
        <p:spPr>
          <a:xfrm>
            <a:off x="4842866" y="1311216"/>
            <a:ext cx="1428750" cy="142874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374" name="Google Shape;374;p34"/>
          <p:cNvPicPr preferRelativeResize="0"/>
          <p:nvPr/>
        </p:nvPicPr>
        <p:blipFill rotWithShape="1">
          <a:blip r:embed="rId5">
            <a:alphaModFix/>
          </a:blip>
          <a:srcRect b="9884" l="7946" r="6795" t="10718"/>
          <a:stretch/>
        </p:blipFill>
        <p:spPr>
          <a:xfrm>
            <a:off x="5099063" y="1588325"/>
            <a:ext cx="931613" cy="867552"/>
          </a:xfrm>
          <a:prstGeom prst="rect">
            <a:avLst/>
          </a:prstGeom>
          <a:noFill/>
          <a:ln>
            <a:noFill/>
          </a:ln>
        </p:spPr>
      </p:pic>
      <p:pic>
        <p:nvPicPr>
          <p:cNvPr id="375" name="Google Shape;375;p34"/>
          <p:cNvPicPr preferRelativeResize="0"/>
          <p:nvPr/>
        </p:nvPicPr>
        <p:blipFill rotWithShape="1">
          <a:blip r:embed="rId6">
            <a:alphaModFix/>
          </a:blip>
          <a:srcRect b="10370" l="0" r="0" t="0"/>
          <a:stretch/>
        </p:blipFill>
        <p:spPr>
          <a:xfrm>
            <a:off x="6924250" y="2373441"/>
            <a:ext cx="1184240" cy="1146350"/>
          </a:xfrm>
          <a:prstGeom prst="rect">
            <a:avLst/>
          </a:prstGeom>
          <a:noFill/>
          <a:ln>
            <a:noFill/>
          </a:ln>
        </p:spPr>
      </p:pic>
      <p:sp>
        <p:nvSpPr>
          <p:cNvPr id="376" name="Google Shape;376;p34"/>
          <p:cNvSpPr/>
          <p:nvPr/>
        </p:nvSpPr>
        <p:spPr>
          <a:xfrm>
            <a:off x="6805491" y="2252460"/>
            <a:ext cx="1428750" cy="142874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7" name="Google Shape;377;p34"/>
          <p:cNvSpPr/>
          <p:nvPr/>
        </p:nvSpPr>
        <p:spPr>
          <a:xfrm>
            <a:off x="4873200" y="3200425"/>
            <a:ext cx="1398600" cy="1421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78" name="Google Shape;378;p34"/>
          <p:cNvPicPr preferRelativeResize="0"/>
          <p:nvPr/>
        </p:nvPicPr>
        <p:blipFill rotWithShape="1">
          <a:blip r:embed="rId7">
            <a:alphaModFix/>
          </a:blip>
          <a:srcRect b="9374" l="23713" r="25135" t="23900"/>
          <a:stretch/>
        </p:blipFill>
        <p:spPr>
          <a:xfrm>
            <a:off x="5001600" y="3500513"/>
            <a:ext cx="1119549" cy="821525"/>
          </a:xfrm>
          <a:prstGeom prst="rect">
            <a:avLst/>
          </a:prstGeom>
          <a:noFill/>
          <a:ln>
            <a:noFill/>
          </a:ln>
        </p:spPr>
      </p:pic>
      <p:sp>
        <p:nvSpPr>
          <p:cNvPr id="379" name="Google Shape;379;p34"/>
          <p:cNvSpPr/>
          <p:nvPr/>
        </p:nvSpPr>
        <p:spPr>
          <a:xfrm>
            <a:off x="4850491" y="3200400"/>
            <a:ext cx="1428750" cy="142874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1000"/>
                                        <p:tgtEl>
                                          <p:spTgt spid="36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374"/>
                                        </p:tgtEl>
                                        <p:attrNameLst>
                                          <p:attrName>style.visibility</p:attrName>
                                        </p:attrNameLst>
                                      </p:cBhvr>
                                      <p:to>
                                        <p:strVal val="visible"/>
                                      </p:to>
                                    </p:set>
                                    <p:anim calcmode="lin" valueType="num">
                                      <p:cBhvr additive="base">
                                        <p:cTn dur="1000"/>
                                        <p:tgtEl>
                                          <p:spTgt spid="3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69"/>
                                        </p:tgtEl>
                                        <p:attrNameLst>
                                          <p:attrName>style.visibility</p:attrName>
                                        </p:attrNameLst>
                                      </p:cBhvr>
                                      <p:to>
                                        <p:strVal val="visible"/>
                                      </p:to>
                                    </p:set>
                                    <p:anim calcmode="lin" valueType="num">
                                      <p:cBhvr additive="base">
                                        <p:cTn dur="1000"/>
                                        <p:tgtEl>
                                          <p:spTgt spid="3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75"/>
                                        </p:tgtEl>
                                        <p:attrNameLst>
                                          <p:attrName>style.visibility</p:attrName>
                                        </p:attrNameLst>
                                      </p:cBhvr>
                                      <p:to>
                                        <p:strVal val="visible"/>
                                      </p:to>
                                    </p:set>
                                    <p:anim calcmode="lin" valueType="num">
                                      <p:cBhvr additive="base">
                                        <p:cTn dur="1000"/>
                                        <p:tgtEl>
                                          <p:spTgt spid="3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1000"/>
                                        <p:tgtEl>
                                          <p:spTgt spid="37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8" l="0" r="0" t="-16659"/>
            </a:stretch>
          </a:blipFill>
          <a:ln>
            <a:noFill/>
          </a:ln>
        </p:spPr>
      </p:sp>
      <p:sp>
        <p:nvSpPr>
          <p:cNvPr id="385" name="Google Shape;385;p35"/>
          <p:cNvSpPr/>
          <p:nvPr/>
        </p:nvSpPr>
        <p:spPr>
          <a:xfrm>
            <a:off x="4812191" y="411353"/>
            <a:ext cx="1421765" cy="1421762"/>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86" name="Google Shape;386;p35"/>
          <p:cNvGrpSpPr/>
          <p:nvPr/>
        </p:nvGrpSpPr>
        <p:grpSpPr>
          <a:xfrm>
            <a:off x="3197887" y="4629150"/>
            <a:ext cx="2026872" cy="1543020"/>
            <a:chOff x="0" y="0"/>
            <a:chExt cx="1067674" cy="812800"/>
          </a:xfrm>
        </p:grpSpPr>
        <p:sp>
          <p:nvSpPr>
            <p:cNvPr id="387" name="Google Shape;387;p35"/>
            <p:cNvSpPr/>
            <p:nvPr/>
          </p:nvSpPr>
          <p:spPr>
            <a:xfrm>
              <a:off x="0" y="0"/>
              <a:ext cx="1067674" cy="812800"/>
            </a:xfrm>
            <a:custGeom>
              <a:rect b="b" l="l" r="r" t="t"/>
              <a:pathLst>
                <a:path extrusionOk="0" h="812800" w="1067674">
                  <a:moveTo>
                    <a:pt x="533837" y="0"/>
                  </a:moveTo>
                  <a:cubicBezTo>
                    <a:pt x="239007" y="0"/>
                    <a:pt x="0" y="181951"/>
                    <a:pt x="0" y="406400"/>
                  </a:cubicBezTo>
                  <a:cubicBezTo>
                    <a:pt x="0" y="630849"/>
                    <a:pt x="239007" y="812800"/>
                    <a:pt x="533837" y="812800"/>
                  </a:cubicBezTo>
                  <a:cubicBezTo>
                    <a:pt x="828667" y="812800"/>
                    <a:pt x="1067674" y="630849"/>
                    <a:pt x="1067674" y="406400"/>
                  </a:cubicBezTo>
                  <a:cubicBezTo>
                    <a:pt x="1067674" y="181951"/>
                    <a:pt x="828667" y="0"/>
                    <a:pt x="533837"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8" name="Google Shape;388;p35"/>
            <p:cNvSpPr txBox="1"/>
            <p:nvPr/>
          </p:nvSpPr>
          <p:spPr>
            <a:xfrm>
              <a:off x="100094" y="28575"/>
              <a:ext cx="8676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89" name="Google Shape;389;p35"/>
          <p:cNvSpPr txBox="1"/>
          <p:nvPr/>
        </p:nvSpPr>
        <p:spPr>
          <a:xfrm>
            <a:off x="514350" y="481013"/>
            <a:ext cx="1701900" cy="2463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 sz="1600" u="none" cap="none" strike="noStrike">
                <a:solidFill>
                  <a:srgbClr val="000000"/>
                </a:solidFill>
                <a:latin typeface="Lato"/>
                <a:ea typeface="Lato"/>
                <a:cs typeface="Lato"/>
                <a:sym typeface="Lato"/>
              </a:rPr>
              <a:t>ABOUT</a:t>
            </a:r>
            <a:endParaRPr sz="700"/>
          </a:p>
        </p:txBody>
      </p:sp>
      <p:sp>
        <p:nvSpPr>
          <p:cNvPr id="390" name="Google Shape;390;p35"/>
          <p:cNvSpPr txBox="1"/>
          <p:nvPr/>
        </p:nvSpPr>
        <p:spPr>
          <a:xfrm>
            <a:off x="514350" y="768650"/>
            <a:ext cx="3007800" cy="3078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 sz="2000" u="none" cap="none" strike="noStrike">
                <a:solidFill>
                  <a:srgbClr val="004AAD"/>
                </a:solidFill>
                <a:latin typeface="League Spartan"/>
                <a:ea typeface="League Spartan"/>
                <a:cs typeface="League Spartan"/>
                <a:sym typeface="League Spartan"/>
              </a:rPr>
              <a:t>OUR </a:t>
            </a:r>
            <a:r>
              <a:rPr lang="en" sz="2000">
                <a:solidFill>
                  <a:srgbClr val="004AAD"/>
                </a:solidFill>
                <a:latin typeface="League Spartan"/>
                <a:ea typeface="League Spartan"/>
                <a:cs typeface="League Spartan"/>
                <a:sym typeface="League Spartan"/>
              </a:rPr>
              <a:t>MANAGEMENT </a:t>
            </a:r>
            <a:r>
              <a:rPr lang="en" sz="2000">
                <a:solidFill>
                  <a:srgbClr val="004AAD"/>
                </a:solidFill>
                <a:latin typeface="League Spartan"/>
                <a:ea typeface="League Spartan"/>
                <a:cs typeface="League Spartan"/>
                <a:sym typeface="League Spartan"/>
              </a:rPr>
              <a:t>ROLES</a:t>
            </a:r>
            <a:endParaRPr sz="700"/>
          </a:p>
        </p:txBody>
      </p:sp>
      <p:sp>
        <p:nvSpPr>
          <p:cNvPr id="391" name="Google Shape;391;p35"/>
          <p:cNvSpPr txBox="1"/>
          <p:nvPr/>
        </p:nvSpPr>
        <p:spPr>
          <a:xfrm>
            <a:off x="514350" y="1811298"/>
            <a:ext cx="3509700" cy="169200"/>
          </a:xfrm>
          <a:prstGeom prst="rect">
            <a:avLst/>
          </a:prstGeom>
          <a:noFill/>
          <a:ln>
            <a:noFill/>
          </a:ln>
        </p:spPr>
        <p:txBody>
          <a:bodyPr anchorCtr="0" anchor="t" bIns="0" lIns="0" spcFirstLastPara="1" rIns="0" wrap="square" tIns="0">
            <a:spAutoFit/>
          </a:bodyPr>
          <a:lstStyle/>
          <a:p>
            <a:pPr indent="0" lvl="0" marL="0" marR="0" rtl="0" algn="l">
              <a:lnSpc>
                <a:spcPct val="139973"/>
              </a:lnSpc>
              <a:spcBef>
                <a:spcPts val="0"/>
              </a:spcBef>
              <a:spcAft>
                <a:spcPts val="0"/>
              </a:spcAft>
              <a:buNone/>
            </a:pPr>
            <a:r>
              <a:t/>
            </a:r>
            <a:endParaRPr sz="1100">
              <a:latin typeface="Poppins"/>
              <a:ea typeface="Poppins"/>
              <a:cs typeface="Poppins"/>
              <a:sym typeface="Poppins"/>
            </a:endParaRPr>
          </a:p>
        </p:txBody>
      </p:sp>
      <p:grpSp>
        <p:nvGrpSpPr>
          <p:cNvPr id="392" name="Google Shape;392;p35"/>
          <p:cNvGrpSpPr/>
          <p:nvPr/>
        </p:nvGrpSpPr>
        <p:grpSpPr>
          <a:xfrm>
            <a:off x="6936114" y="-1146534"/>
            <a:ext cx="2026872" cy="1543020"/>
            <a:chOff x="0" y="0"/>
            <a:chExt cx="1067674" cy="812800"/>
          </a:xfrm>
        </p:grpSpPr>
        <p:sp>
          <p:nvSpPr>
            <p:cNvPr id="393" name="Google Shape;393;p35"/>
            <p:cNvSpPr/>
            <p:nvPr/>
          </p:nvSpPr>
          <p:spPr>
            <a:xfrm>
              <a:off x="0" y="0"/>
              <a:ext cx="1067674" cy="812800"/>
            </a:xfrm>
            <a:custGeom>
              <a:rect b="b" l="l" r="r" t="t"/>
              <a:pathLst>
                <a:path extrusionOk="0" h="812800" w="1067674">
                  <a:moveTo>
                    <a:pt x="533837" y="0"/>
                  </a:moveTo>
                  <a:cubicBezTo>
                    <a:pt x="239007" y="0"/>
                    <a:pt x="0" y="181951"/>
                    <a:pt x="0" y="406400"/>
                  </a:cubicBezTo>
                  <a:cubicBezTo>
                    <a:pt x="0" y="630849"/>
                    <a:pt x="239007" y="812800"/>
                    <a:pt x="533837" y="812800"/>
                  </a:cubicBezTo>
                  <a:cubicBezTo>
                    <a:pt x="828667" y="812800"/>
                    <a:pt x="1067674" y="630849"/>
                    <a:pt x="1067674" y="406400"/>
                  </a:cubicBezTo>
                  <a:cubicBezTo>
                    <a:pt x="1067674" y="181951"/>
                    <a:pt x="828667" y="0"/>
                    <a:pt x="533837"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4" name="Google Shape;394;p35"/>
            <p:cNvSpPr txBox="1"/>
            <p:nvPr/>
          </p:nvSpPr>
          <p:spPr>
            <a:xfrm>
              <a:off x="100094" y="28575"/>
              <a:ext cx="8676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95" name="Google Shape;395;p35"/>
          <p:cNvSpPr txBox="1"/>
          <p:nvPr/>
        </p:nvSpPr>
        <p:spPr>
          <a:xfrm>
            <a:off x="514350" y="1031563"/>
            <a:ext cx="33075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Poppins"/>
              <a:ea typeface="Poppins"/>
              <a:cs typeface="Poppins"/>
              <a:sym typeface="Poppins"/>
            </a:endParaRPr>
          </a:p>
        </p:txBody>
      </p:sp>
      <p:sp>
        <p:nvSpPr>
          <p:cNvPr id="396" name="Google Shape;396;p35"/>
          <p:cNvSpPr txBox="1"/>
          <p:nvPr/>
        </p:nvSpPr>
        <p:spPr>
          <a:xfrm>
            <a:off x="514350" y="1152388"/>
            <a:ext cx="4138800" cy="3621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Project Manager</a:t>
            </a:r>
            <a:r>
              <a:rPr b="1" lang="en">
                <a:solidFill>
                  <a:schemeClr val="dk1"/>
                </a:solidFill>
                <a:latin typeface="Poppins"/>
                <a:ea typeface="Poppins"/>
                <a:cs typeface="Poppins"/>
                <a:sym typeface="Poppins"/>
              </a:rPr>
              <a:t>: </a:t>
            </a:r>
            <a:endParaRPr b="1">
              <a:solidFill>
                <a:schemeClr val="dk1"/>
              </a:solidFill>
              <a:latin typeface="Poppins"/>
              <a:ea typeface="Poppins"/>
              <a:cs typeface="Poppins"/>
              <a:sym typeface="Poppins"/>
            </a:endParaRPr>
          </a:p>
          <a:p>
            <a:pPr indent="-317500" lvl="1" marL="9144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Oversees the projects of AI, and enforces timelines.</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Product Manager</a:t>
            </a:r>
            <a:r>
              <a:rPr b="1" lang="en">
                <a:solidFill>
                  <a:schemeClr val="dk1"/>
                </a:solidFill>
                <a:latin typeface="Poppins"/>
                <a:ea typeface="Poppins"/>
                <a:cs typeface="Poppins"/>
                <a:sym typeface="Poppins"/>
              </a:rPr>
              <a:t>: </a:t>
            </a:r>
            <a:endParaRPr b="1">
              <a:solidFill>
                <a:schemeClr val="dk1"/>
              </a:solidFill>
              <a:latin typeface="Poppins"/>
              <a:ea typeface="Poppins"/>
              <a:cs typeface="Poppins"/>
              <a:sym typeface="Poppins"/>
            </a:endParaRPr>
          </a:p>
          <a:p>
            <a:pPr indent="-317500" lvl="1" marL="9144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Manages AI products.</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Human Resources Manager</a:t>
            </a:r>
            <a:r>
              <a:rPr b="1" lang="en">
                <a:solidFill>
                  <a:schemeClr val="dk1"/>
                </a:solidFill>
                <a:latin typeface="Poppins"/>
                <a:ea typeface="Poppins"/>
                <a:cs typeface="Poppins"/>
                <a:sym typeface="Poppins"/>
              </a:rPr>
              <a:t>:</a:t>
            </a:r>
            <a:r>
              <a:rPr lang="en">
                <a:solidFill>
                  <a:schemeClr val="dk1"/>
                </a:solidFill>
                <a:latin typeface="Poppins"/>
                <a:ea typeface="Poppins"/>
                <a:cs typeface="Poppins"/>
                <a:sym typeface="Poppins"/>
              </a:rPr>
              <a:t> </a:t>
            </a:r>
            <a:endParaRPr>
              <a:solidFill>
                <a:schemeClr val="dk1"/>
              </a:solidFill>
              <a:latin typeface="Poppins"/>
              <a:ea typeface="Poppins"/>
              <a:cs typeface="Poppins"/>
              <a:sym typeface="Poppins"/>
            </a:endParaRPr>
          </a:p>
          <a:p>
            <a:pPr indent="-317500" lvl="1" marL="9144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Handles training, recruiting, and good work </a:t>
            </a:r>
            <a:r>
              <a:rPr lang="en">
                <a:solidFill>
                  <a:schemeClr val="dk1"/>
                </a:solidFill>
                <a:latin typeface="Poppins"/>
                <a:ea typeface="Poppins"/>
                <a:cs typeface="Poppins"/>
                <a:sym typeface="Poppins"/>
              </a:rPr>
              <a:t>environment</a:t>
            </a:r>
            <a:r>
              <a:rPr lang="en">
                <a:solidFill>
                  <a:schemeClr val="dk1"/>
                </a:solidFill>
                <a:latin typeface="Poppins"/>
                <a:ea typeface="Poppins"/>
                <a:cs typeface="Poppins"/>
                <a:sym typeface="Poppins"/>
              </a:rPr>
              <a:t>. </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Operations Manager</a:t>
            </a:r>
            <a:r>
              <a:rPr b="1" lang="en">
                <a:solidFill>
                  <a:schemeClr val="dk1"/>
                </a:solidFill>
                <a:latin typeface="Poppins"/>
                <a:ea typeface="Poppins"/>
                <a:cs typeface="Poppins"/>
                <a:sym typeface="Poppins"/>
              </a:rPr>
              <a:t>: </a:t>
            </a:r>
            <a:endParaRPr b="1">
              <a:solidFill>
                <a:schemeClr val="dk1"/>
              </a:solidFill>
              <a:latin typeface="Poppins"/>
              <a:ea typeface="Poppins"/>
              <a:cs typeface="Poppins"/>
              <a:sym typeface="Poppins"/>
            </a:endParaRPr>
          </a:p>
          <a:p>
            <a:pPr indent="-317500" lvl="1" marL="9144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Manages day to day operations and ensures efficiency. </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Data Security Manager:</a:t>
            </a:r>
            <a:endParaRPr b="1">
              <a:solidFill>
                <a:schemeClr val="dk1"/>
              </a:solidFill>
              <a:latin typeface="Poppins"/>
              <a:ea typeface="Poppins"/>
              <a:cs typeface="Poppins"/>
              <a:sym typeface="Poppins"/>
            </a:endParaRPr>
          </a:p>
          <a:p>
            <a:pPr indent="-317500" lvl="1" marL="9144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Manages the privacy of users data and protects it. </a:t>
            </a:r>
            <a:endParaRPr>
              <a:solidFill>
                <a:schemeClr val="dk1"/>
              </a:solidFill>
              <a:latin typeface="Poppins"/>
              <a:ea typeface="Poppins"/>
              <a:cs typeface="Poppins"/>
              <a:sym typeface="Poppins"/>
            </a:endParaRPr>
          </a:p>
        </p:txBody>
      </p:sp>
      <p:pic>
        <p:nvPicPr>
          <p:cNvPr id="397" name="Google Shape;397;p35"/>
          <p:cNvPicPr preferRelativeResize="0"/>
          <p:nvPr/>
        </p:nvPicPr>
        <p:blipFill rotWithShape="1">
          <a:blip r:embed="rId4">
            <a:alphaModFix/>
          </a:blip>
          <a:srcRect b="64493" l="8165" r="69890" t="5507"/>
          <a:stretch/>
        </p:blipFill>
        <p:spPr>
          <a:xfrm>
            <a:off x="5082887" y="626413"/>
            <a:ext cx="880374" cy="991650"/>
          </a:xfrm>
          <a:prstGeom prst="rect">
            <a:avLst/>
          </a:prstGeom>
          <a:noFill/>
          <a:ln>
            <a:noFill/>
          </a:ln>
        </p:spPr>
      </p:pic>
      <p:sp>
        <p:nvSpPr>
          <p:cNvPr id="398" name="Google Shape;398;p35"/>
          <p:cNvSpPr/>
          <p:nvPr/>
        </p:nvSpPr>
        <p:spPr>
          <a:xfrm>
            <a:off x="6824050" y="1311100"/>
            <a:ext cx="1421700" cy="1421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9" name="Google Shape;399;p35"/>
          <p:cNvSpPr/>
          <p:nvPr/>
        </p:nvSpPr>
        <p:spPr>
          <a:xfrm>
            <a:off x="6824066" y="1311216"/>
            <a:ext cx="1421765" cy="1421762"/>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400" name="Google Shape;400;p35"/>
          <p:cNvPicPr preferRelativeResize="0"/>
          <p:nvPr/>
        </p:nvPicPr>
        <p:blipFill rotWithShape="1">
          <a:blip r:embed="rId4">
            <a:alphaModFix/>
          </a:blip>
          <a:srcRect b="34457" l="38991" r="40067" t="35543"/>
          <a:stretch/>
        </p:blipFill>
        <p:spPr>
          <a:xfrm>
            <a:off x="7094775" y="1502489"/>
            <a:ext cx="880374" cy="1039199"/>
          </a:xfrm>
          <a:prstGeom prst="rect">
            <a:avLst/>
          </a:prstGeom>
          <a:noFill/>
          <a:ln>
            <a:noFill/>
          </a:ln>
        </p:spPr>
      </p:pic>
      <p:sp>
        <p:nvSpPr>
          <p:cNvPr id="401" name="Google Shape;401;p35"/>
          <p:cNvSpPr/>
          <p:nvPr/>
        </p:nvSpPr>
        <p:spPr>
          <a:xfrm>
            <a:off x="4812225" y="2252488"/>
            <a:ext cx="1421700" cy="1421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2" name="Google Shape;402;p35"/>
          <p:cNvSpPr/>
          <p:nvPr/>
        </p:nvSpPr>
        <p:spPr>
          <a:xfrm>
            <a:off x="4812191" y="2252460"/>
            <a:ext cx="1421765" cy="1421762"/>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403" name="Google Shape;403;p35"/>
          <p:cNvPicPr preferRelativeResize="0"/>
          <p:nvPr/>
        </p:nvPicPr>
        <p:blipFill rotWithShape="1">
          <a:blip r:embed="rId4">
            <a:alphaModFix/>
          </a:blip>
          <a:srcRect b="10347" l="36369" r="36366" t="61984"/>
          <a:stretch/>
        </p:blipFill>
        <p:spPr>
          <a:xfrm>
            <a:off x="5008738" y="2571725"/>
            <a:ext cx="1028676" cy="783226"/>
          </a:xfrm>
          <a:prstGeom prst="rect">
            <a:avLst/>
          </a:prstGeom>
          <a:noFill/>
          <a:ln>
            <a:noFill/>
          </a:ln>
        </p:spPr>
      </p:pic>
      <p:sp>
        <p:nvSpPr>
          <p:cNvPr id="404" name="Google Shape;404;p35"/>
          <p:cNvSpPr/>
          <p:nvPr/>
        </p:nvSpPr>
        <p:spPr>
          <a:xfrm>
            <a:off x="6824050" y="3193775"/>
            <a:ext cx="1421700" cy="1421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5" name="Google Shape;405;p35"/>
          <p:cNvSpPr/>
          <p:nvPr/>
        </p:nvSpPr>
        <p:spPr>
          <a:xfrm>
            <a:off x="6824066" y="3193750"/>
            <a:ext cx="1421765" cy="1421762"/>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406" name="Google Shape;406;p35"/>
          <p:cNvPicPr preferRelativeResize="0"/>
          <p:nvPr/>
        </p:nvPicPr>
        <p:blipFill rotWithShape="1">
          <a:blip r:embed="rId4">
            <a:alphaModFix/>
          </a:blip>
          <a:srcRect b="64745" l="68845" r="10531" t="6101"/>
          <a:stretch/>
        </p:blipFill>
        <p:spPr>
          <a:xfrm>
            <a:off x="7094775" y="3391944"/>
            <a:ext cx="880374" cy="1025369"/>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8" l="0" r="0" t="-16659"/>
            </a:stretch>
          </a:blipFill>
          <a:ln>
            <a:noFill/>
          </a:ln>
        </p:spPr>
      </p:sp>
      <p:grpSp>
        <p:nvGrpSpPr>
          <p:cNvPr id="412" name="Google Shape;412;p36"/>
          <p:cNvGrpSpPr/>
          <p:nvPr/>
        </p:nvGrpSpPr>
        <p:grpSpPr>
          <a:xfrm>
            <a:off x="4111875" y="-56574"/>
            <a:ext cx="460153" cy="5199981"/>
            <a:chOff x="0" y="-47625"/>
            <a:chExt cx="363040" cy="3229200"/>
          </a:xfrm>
        </p:grpSpPr>
        <p:sp>
          <p:nvSpPr>
            <p:cNvPr id="413" name="Google Shape;413;p36"/>
            <p:cNvSpPr/>
            <p:nvPr/>
          </p:nvSpPr>
          <p:spPr>
            <a:xfrm>
              <a:off x="0" y="0"/>
              <a:ext cx="363040" cy="3181534"/>
            </a:xfrm>
            <a:custGeom>
              <a:rect b="b" l="l" r="r" t="t"/>
              <a:pathLst>
                <a:path extrusionOk="0" h="3181534" w="363040">
                  <a:moveTo>
                    <a:pt x="181520" y="0"/>
                  </a:moveTo>
                  <a:lnTo>
                    <a:pt x="181520" y="0"/>
                  </a:lnTo>
                  <a:cubicBezTo>
                    <a:pt x="281771" y="0"/>
                    <a:pt x="363040" y="81269"/>
                    <a:pt x="363040" y="181520"/>
                  </a:cubicBezTo>
                  <a:lnTo>
                    <a:pt x="363040" y="3000014"/>
                  </a:lnTo>
                  <a:cubicBezTo>
                    <a:pt x="363040" y="3100265"/>
                    <a:pt x="281771" y="3181534"/>
                    <a:pt x="181520" y="3181534"/>
                  </a:cubicBezTo>
                  <a:lnTo>
                    <a:pt x="181520" y="3181534"/>
                  </a:lnTo>
                  <a:cubicBezTo>
                    <a:pt x="81269" y="3181534"/>
                    <a:pt x="0" y="3100265"/>
                    <a:pt x="0" y="3000014"/>
                  </a:cubicBezTo>
                  <a:lnTo>
                    <a:pt x="0" y="181520"/>
                  </a:lnTo>
                  <a:cubicBezTo>
                    <a:pt x="0" y="81269"/>
                    <a:pt x="81269" y="0"/>
                    <a:pt x="18152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4" name="Google Shape;414;p36"/>
            <p:cNvSpPr txBox="1"/>
            <p:nvPr/>
          </p:nvSpPr>
          <p:spPr>
            <a:xfrm>
              <a:off x="0" y="-47625"/>
              <a:ext cx="363000" cy="32292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15" name="Google Shape;415;p36"/>
          <p:cNvSpPr txBox="1"/>
          <p:nvPr/>
        </p:nvSpPr>
        <p:spPr>
          <a:xfrm>
            <a:off x="514350" y="481013"/>
            <a:ext cx="1701900" cy="2463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 sz="1600" u="none" cap="none" strike="noStrike">
                <a:solidFill>
                  <a:srgbClr val="000000"/>
                </a:solidFill>
                <a:latin typeface="Lato"/>
                <a:ea typeface="Lato"/>
                <a:cs typeface="Lato"/>
                <a:sym typeface="Lato"/>
              </a:rPr>
              <a:t>ABOUT</a:t>
            </a:r>
            <a:endParaRPr sz="700"/>
          </a:p>
        </p:txBody>
      </p:sp>
      <p:sp>
        <p:nvSpPr>
          <p:cNvPr id="416" name="Google Shape;416;p36"/>
          <p:cNvSpPr txBox="1"/>
          <p:nvPr/>
        </p:nvSpPr>
        <p:spPr>
          <a:xfrm>
            <a:off x="514350" y="768650"/>
            <a:ext cx="3264600" cy="3078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 sz="2000" u="none" cap="none" strike="noStrike">
                <a:solidFill>
                  <a:srgbClr val="004AAD"/>
                </a:solidFill>
                <a:latin typeface="League Spartan"/>
                <a:ea typeface="League Spartan"/>
                <a:cs typeface="League Spartan"/>
                <a:sym typeface="League Spartan"/>
              </a:rPr>
              <a:t>OUR </a:t>
            </a:r>
            <a:r>
              <a:rPr lang="en" sz="2000">
                <a:solidFill>
                  <a:srgbClr val="004AAD"/>
                </a:solidFill>
                <a:latin typeface="League Spartan"/>
                <a:ea typeface="League Spartan"/>
                <a:cs typeface="League Spartan"/>
                <a:sym typeface="League Spartan"/>
              </a:rPr>
              <a:t>MANAGEMENT</a:t>
            </a:r>
            <a:r>
              <a:rPr lang="en" sz="2000">
                <a:solidFill>
                  <a:srgbClr val="004AAD"/>
                </a:solidFill>
                <a:latin typeface="League Spartan"/>
                <a:ea typeface="League Spartan"/>
                <a:cs typeface="League Spartan"/>
                <a:sym typeface="League Spartan"/>
              </a:rPr>
              <a:t> ROLES II</a:t>
            </a:r>
            <a:endParaRPr sz="700"/>
          </a:p>
        </p:txBody>
      </p:sp>
      <p:sp>
        <p:nvSpPr>
          <p:cNvPr id="417" name="Google Shape;417;p36"/>
          <p:cNvSpPr txBox="1"/>
          <p:nvPr/>
        </p:nvSpPr>
        <p:spPr>
          <a:xfrm>
            <a:off x="391800" y="1408350"/>
            <a:ext cx="3509700" cy="2326800"/>
          </a:xfrm>
          <a:prstGeom prst="rect">
            <a:avLst/>
          </a:prstGeom>
          <a:noFill/>
          <a:ln>
            <a:noFill/>
          </a:ln>
        </p:spPr>
        <p:txBody>
          <a:bodyPr anchorCtr="0" anchor="t" bIns="0" lIns="0" spcFirstLastPara="1" rIns="0" wrap="square" tIns="0">
            <a:spAutoFit/>
          </a:bodyPr>
          <a:lstStyle/>
          <a:p>
            <a:pPr indent="-317500" lvl="0" marL="457200" marR="0" rtl="0" algn="l">
              <a:lnSpc>
                <a:spcPct val="139973"/>
              </a:lnSpc>
              <a:spcBef>
                <a:spcPts val="0"/>
              </a:spcBef>
              <a:spcAft>
                <a:spcPts val="0"/>
              </a:spcAft>
              <a:buSzPts val="1400"/>
              <a:buFont typeface="Poppins"/>
              <a:buChar char="●"/>
            </a:pPr>
            <a:r>
              <a:rPr b="1" lang="en">
                <a:latin typeface="Poppins"/>
                <a:ea typeface="Poppins"/>
                <a:cs typeface="Poppins"/>
                <a:sym typeface="Poppins"/>
              </a:rPr>
              <a:t>Customer Support Manager:</a:t>
            </a:r>
            <a:endParaRPr b="1">
              <a:latin typeface="Poppins"/>
              <a:ea typeface="Poppins"/>
              <a:cs typeface="Poppins"/>
              <a:sym typeface="Poppins"/>
            </a:endParaRPr>
          </a:p>
          <a:p>
            <a:pPr indent="-317500" lvl="1" marL="914400" marR="0" rtl="0" algn="l">
              <a:lnSpc>
                <a:spcPct val="139973"/>
              </a:lnSpc>
              <a:spcBef>
                <a:spcPts val="0"/>
              </a:spcBef>
              <a:spcAft>
                <a:spcPts val="0"/>
              </a:spcAft>
              <a:buSzPts val="1400"/>
              <a:buFont typeface="Poppins"/>
              <a:buChar char="○"/>
            </a:pPr>
            <a:r>
              <a:rPr lang="en">
                <a:latin typeface="Poppins"/>
                <a:ea typeface="Poppins"/>
                <a:cs typeface="Poppins"/>
                <a:sym typeface="Poppins"/>
              </a:rPr>
              <a:t>Manages customer support, and </a:t>
            </a:r>
            <a:r>
              <a:rPr lang="en">
                <a:latin typeface="Poppins"/>
                <a:ea typeface="Poppins"/>
                <a:cs typeface="Poppins"/>
                <a:sym typeface="Poppins"/>
              </a:rPr>
              <a:t>address</a:t>
            </a:r>
            <a:r>
              <a:rPr lang="en">
                <a:latin typeface="Poppins"/>
                <a:ea typeface="Poppins"/>
                <a:cs typeface="Poppins"/>
                <a:sym typeface="Poppins"/>
              </a:rPr>
              <a:t> concerns and feedback</a:t>
            </a:r>
            <a:endParaRPr>
              <a:latin typeface="Poppins"/>
              <a:ea typeface="Poppins"/>
              <a:cs typeface="Poppins"/>
              <a:sym typeface="Poppins"/>
            </a:endParaRPr>
          </a:p>
          <a:p>
            <a:pPr indent="-317500" lvl="0" marL="457200" marR="0" rtl="0" algn="l">
              <a:lnSpc>
                <a:spcPct val="139973"/>
              </a:lnSpc>
              <a:spcBef>
                <a:spcPts val="0"/>
              </a:spcBef>
              <a:spcAft>
                <a:spcPts val="0"/>
              </a:spcAft>
              <a:buSzPts val="1400"/>
              <a:buFont typeface="Poppins"/>
              <a:buChar char="●"/>
            </a:pPr>
            <a:r>
              <a:rPr b="1" lang="en">
                <a:latin typeface="Poppins"/>
                <a:ea typeface="Poppins"/>
                <a:cs typeface="Poppins"/>
                <a:sym typeface="Poppins"/>
              </a:rPr>
              <a:t>Finance Manager:</a:t>
            </a:r>
            <a:endParaRPr b="1">
              <a:latin typeface="Poppins"/>
              <a:ea typeface="Poppins"/>
              <a:cs typeface="Poppins"/>
              <a:sym typeface="Poppins"/>
            </a:endParaRPr>
          </a:p>
          <a:p>
            <a:pPr indent="-317500" lvl="1" marL="914400" marR="0" rtl="0" algn="l">
              <a:lnSpc>
                <a:spcPct val="139973"/>
              </a:lnSpc>
              <a:spcBef>
                <a:spcPts val="0"/>
              </a:spcBef>
              <a:spcAft>
                <a:spcPts val="0"/>
              </a:spcAft>
              <a:buSzPts val="1400"/>
              <a:buFont typeface="Poppins"/>
              <a:buChar char="○"/>
            </a:pPr>
            <a:r>
              <a:rPr lang="en">
                <a:latin typeface="Poppins"/>
                <a:ea typeface="Poppins"/>
                <a:cs typeface="Poppins"/>
                <a:sym typeface="Poppins"/>
              </a:rPr>
              <a:t>Oversees the financial operations and ensures financial stability.</a:t>
            </a:r>
            <a:endParaRPr>
              <a:latin typeface="Poppins"/>
              <a:ea typeface="Poppins"/>
              <a:cs typeface="Poppins"/>
              <a:sym typeface="Poppins"/>
            </a:endParaRPr>
          </a:p>
        </p:txBody>
      </p:sp>
      <p:sp>
        <p:nvSpPr>
          <p:cNvPr id="418" name="Google Shape;418;p36"/>
          <p:cNvSpPr txBox="1"/>
          <p:nvPr/>
        </p:nvSpPr>
        <p:spPr>
          <a:xfrm>
            <a:off x="4904950" y="1408350"/>
            <a:ext cx="3665100" cy="1468200"/>
          </a:xfrm>
          <a:prstGeom prst="rect">
            <a:avLst/>
          </a:prstGeom>
          <a:noFill/>
          <a:ln>
            <a:noFill/>
          </a:ln>
        </p:spPr>
        <p:txBody>
          <a:bodyPr anchorCtr="0" anchor="t" bIns="91425" lIns="91425" spcFirstLastPara="1" rIns="91425" wrap="square" tIns="91425">
            <a:noAutofit/>
          </a:bodyPr>
          <a:lstStyle/>
          <a:p>
            <a:pPr indent="-317500" lvl="0" marL="457200" rtl="0" algn="l">
              <a:lnSpc>
                <a:spcPct val="139973"/>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Legal and Compliance Manager:</a:t>
            </a:r>
            <a:endParaRPr b="1">
              <a:solidFill>
                <a:schemeClr val="dk1"/>
              </a:solidFill>
              <a:latin typeface="Poppins"/>
              <a:ea typeface="Poppins"/>
              <a:cs typeface="Poppins"/>
              <a:sym typeface="Poppins"/>
            </a:endParaRPr>
          </a:p>
          <a:p>
            <a:pPr indent="-317500" lvl="1" marL="914400" rtl="0" algn="l">
              <a:lnSpc>
                <a:spcPct val="139973"/>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Handles all legal contracts and documents that involve the law.</a:t>
            </a:r>
            <a:endParaRPr b="1">
              <a:solidFill>
                <a:schemeClr val="dk1"/>
              </a:solidFill>
              <a:latin typeface="Poppins"/>
              <a:ea typeface="Poppins"/>
              <a:cs typeface="Poppins"/>
              <a:sym typeface="Poppins"/>
            </a:endParaRPr>
          </a:p>
          <a:p>
            <a:pPr indent="-317500" lvl="0" marL="457200" rtl="0" algn="l">
              <a:lnSpc>
                <a:spcPct val="139973"/>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Development/Training Manager:</a:t>
            </a:r>
            <a:endParaRPr b="1">
              <a:solidFill>
                <a:schemeClr val="dk1"/>
              </a:solidFill>
              <a:latin typeface="Poppins"/>
              <a:ea typeface="Poppins"/>
              <a:cs typeface="Poppins"/>
              <a:sym typeface="Poppins"/>
            </a:endParaRPr>
          </a:p>
          <a:p>
            <a:pPr indent="-317500" lvl="1" marL="914400" rtl="0" algn="l">
              <a:lnSpc>
                <a:spcPct val="139973"/>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Is the head manager of training programs and professional development.</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mc:AlternateContent>
    <mc:Choice Requires="p14">
      <p:transition spd="med">
        <p14:flip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412"/>
                                        </p:tgtEl>
                                        <p:attrNameLst>
                                          <p:attrName>style.visibility</p:attrName>
                                        </p:attrNameLst>
                                      </p:cBhvr>
                                      <p:to>
                                        <p:strVal val="visible"/>
                                      </p:to>
                                    </p:set>
                                    <p:anim calcmode="lin" valueType="num">
                                      <p:cBhvr additive="base">
                                        <p:cTn dur="1000"/>
                                        <p:tgtEl>
                                          <p:spTgt spid="41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417"/>
                                        </p:tgtEl>
                                        <p:attrNameLst>
                                          <p:attrName>style.visibility</p:attrName>
                                        </p:attrNameLst>
                                      </p:cBhvr>
                                      <p:to>
                                        <p:strVal val="visible"/>
                                      </p:to>
                                    </p:set>
                                    <p:anim calcmode="lin" valueType="num">
                                      <p:cBhvr additive="base">
                                        <p:cTn dur="1000"/>
                                        <p:tgtEl>
                                          <p:spTgt spid="4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18"/>
                                        </p:tgtEl>
                                        <p:attrNameLst>
                                          <p:attrName>style.visibility</p:attrName>
                                        </p:attrNameLst>
                                      </p:cBhvr>
                                      <p:to>
                                        <p:strVal val="visible"/>
                                      </p:to>
                                    </p:set>
                                    <p:anim calcmode="lin" valueType="num">
                                      <p:cBhvr additive="base">
                                        <p:cTn dur="1000"/>
                                        <p:tgtEl>
                                          <p:spTgt spid="41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8" l="0" r="0" t="-16659"/>
            </a:stretch>
          </a:blipFill>
          <a:ln>
            <a:noFill/>
          </a:ln>
        </p:spPr>
      </p:sp>
      <p:sp>
        <p:nvSpPr>
          <p:cNvPr id="424" name="Google Shape;424;p37"/>
          <p:cNvSpPr/>
          <p:nvPr/>
        </p:nvSpPr>
        <p:spPr>
          <a:xfrm>
            <a:off x="6824066" y="411353"/>
            <a:ext cx="1421765" cy="1421762"/>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5" name="Google Shape;425;p37"/>
          <p:cNvSpPr/>
          <p:nvPr/>
        </p:nvSpPr>
        <p:spPr>
          <a:xfrm>
            <a:off x="4812191" y="3193750"/>
            <a:ext cx="1421765" cy="1421762"/>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6" name="Google Shape;426;p37"/>
          <p:cNvSpPr/>
          <p:nvPr/>
        </p:nvSpPr>
        <p:spPr>
          <a:xfrm>
            <a:off x="6824066" y="2260222"/>
            <a:ext cx="1421765" cy="1421762"/>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427" name="Google Shape;427;p37"/>
          <p:cNvGrpSpPr/>
          <p:nvPr/>
        </p:nvGrpSpPr>
        <p:grpSpPr>
          <a:xfrm>
            <a:off x="3197887" y="4629150"/>
            <a:ext cx="2026872" cy="1543020"/>
            <a:chOff x="0" y="0"/>
            <a:chExt cx="1067674" cy="812800"/>
          </a:xfrm>
        </p:grpSpPr>
        <p:sp>
          <p:nvSpPr>
            <p:cNvPr id="428" name="Google Shape;428;p37"/>
            <p:cNvSpPr/>
            <p:nvPr/>
          </p:nvSpPr>
          <p:spPr>
            <a:xfrm>
              <a:off x="0" y="0"/>
              <a:ext cx="1067674" cy="812800"/>
            </a:xfrm>
            <a:custGeom>
              <a:rect b="b" l="l" r="r" t="t"/>
              <a:pathLst>
                <a:path extrusionOk="0" h="812800" w="1067674">
                  <a:moveTo>
                    <a:pt x="533837" y="0"/>
                  </a:moveTo>
                  <a:cubicBezTo>
                    <a:pt x="239007" y="0"/>
                    <a:pt x="0" y="181951"/>
                    <a:pt x="0" y="406400"/>
                  </a:cubicBezTo>
                  <a:cubicBezTo>
                    <a:pt x="0" y="630849"/>
                    <a:pt x="239007" y="812800"/>
                    <a:pt x="533837" y="812800"/>
                  </a:cubicBezTo>
                  <a:cubicBezTo>
                    <a:pt x="828667" y="812800"/>
                    <a:pt x="1067674" y="630849"/>
                    <a:pt x="1067674" y="406400"/>
                  </a:cubicBezTo>
                  <a:cubicBezTo>
                    <a:pt x="1067674" y="181951"/>
                    <a:pt x="828667" y="0"/>
                    <a:pt x="533837"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9" name="Google Shape;429;p37"/>
            <p:cNvSpPr txBox="1"/>
            <p:nvPr/>
          </p:nvSpPr>
          <p:spPr>
            <a:xfrm>
              <a:off x="100094" y="28575"/>
              <a:ext cx="8676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30" name="Google Shape;430;p37"/>
          <p:cNvSpPr/>
          <p:nvPr/>
        </p:nvSpPr>
        <p:spPr>
          <a:xfrm>
            <a:off x="4812191" y="1311203"/>
            <a:ext cx="1421765" cy="1421762"/>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1" name="Google Shape;431;p37"/>
          <p:cNvSpPr txBox="1"/>
          <p:nvPr/>
        </p:nvSpPr>
        <p:spPr>
          <a:xfrm>
            <a:off x="514350" y="481013"/>
            <a:ext cx="1701900" cy="2463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 sz="1600" u="none" cap="none" strike="noStrike">
                <a:solidFill>
                  <a:srgbClr val="000000"/>
                </a:solidFill>
                <a:latin typeface="Lato"/>
                <a:ea typeface="Lato"/>
                <a:cs typeface="Lato"/>
                <a:sym typeface="Lato"/>
              </a:rPr>
              <a:t>ABOUT</a:t>
            </a:r>
            <a:endParaRPr sz="700"/>
          </a:p>
        </p:txBody>
      </p:sp>
      <p:sp>
        <p:nvSpPr>
          <p:cNvPr id="432" name="Google Shape;432;p37"/>
          <p:cNvSpPr txBox="1"/>
          <p:nvPr/>
        </p:nvSpPr>
        <p:spPr>
          <a:xfrm>
            <a:off x="514350" y="768650"/>
            <a:ext cx="3007800" cy="3078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 sz="2000" u="none" cap="none" strike="noStrike">
                <a:solidFill>
                  <a:srgbClr val="004AAD"/>
                </a:solidFill>
                <a:latin typeface="League Spartan"/>
                <a:ea typeface="League Spartan"/>
                <a:cs typeface="League Spartan"/>
                <a:sym typeface="League Spartan"/>
              </a:rPr>
              <a:t>OUR </a:t>
            </a:r>
            <a:r>
              <a:rPr lang="en" sz="2000">
                <a:solidFill>
                  <a:srgbClr val="004AAD"/>
                </a:solidFill>
                <a:latin typeface="League Spartan"/>
                <a:ea typeface="League Spartan"/>
                <a:cs typeface="League Spartan"/>
                <a:sym typeface="League Spartan"/>
              </a:rPr>
              <a:t>OPERATIONAL </a:t>
            </a:r>
            <a:r>
              <a:rPr lang="en" sz="2000">
                <a:solidFill>
                  <a:srgbClr val="004AAD"/>
                </a:solidFill>
                <a:latin typeface="League Spartan"/>
                <a:ea typeface="League Spartan"/>
                <a:cs typeface="League Spartan"/>
                <a:sym typeface="League Spartan"/>
              </a:rPr>
              <a:t>ROLES</a:t>
            </a:r>
            <a:endParaRPr sz="700"/>
          </a:p>
        </p:txBody>
      </p:sp>
      <p:sp>
        <p:nvSpPr>
          <p:cNvPr id="433" name="Google Shape;433;p37"/>
          <p:cNvSpPr txBox="1"/>
          <p:nvPr/>
        </p:nvSpPr>
        <p:spPr>
          <a:xfrm>
            <a:off x="514350" y="1221148"/>
            <a:ext cx="3509700" cy="3013200"/>
          </a:xfrm>
          <a:prstGeom prst="rect">
            <a:avLst/>
          </a:prstGeom>
          <a:noFill/>
          <a:ln>
            <a:noFill/>
          </a:ln>
        </p:spPr>
        <p:txBody>
          <a:bodyPr anchorCtr="0" anchor="t" bIns="0" lIns="0" spcFirstLastPara="1" rIns="0" wrap="square" tIns="0">
            <a:spAutoFit/>
          </a:bodyPr>
          <a:lstStyle/>
          <a:p>
            <a:pPr indent="0" lvl="0" marL="0" marR="0" rtl="0" algn="l">
              <a:lnSpc>
                <a:spcPct val="139973"/>
              </a:lnSpc>
              <a:spcBef>
                <a:spcPts val="0"/>
              </a:spcBef>
              <a:spcAft>
                <a:spcPts val="0"/>
              </a:spcAft>
              <a:buNone/>
            </a:pPr>
            <a:r>
              <a:rPr b="1" lang="en" sz="1100">
                <a:latin typeface="Poppins"/>
                <a:ea typeface="Poppins"/>
                <a:cs typeface="Poppins"/>
                <a:sym typeface="Poppins"/>
              </a:rPr>
              <a:t>Administrative Coordinator: </a:t>
            </a:r>
            <a:r>
              <a:rPr lang="en" sz="1100">
                <a:latin typeface="Poppins"/>
                <a:ea typeface="Poppins"/>
                <a:cs typeface="Poppins"/>
                <a:sym typeface="Poppins"/>
              </a:rPr>
              <a:t>In charge of scheduling, and keeping records.</a:t>
            </a:r>
            <a:endParaRPr sz="1100">
              <a:latin typeface="Poppins"/>
              <a:ea typeface="Poppins"/>
              <a:cs typeface="Poppins"/>
              <a:sym typeface="Poppins"/>
            </a:endParaRPr>
          </a:p>
          <a:p>
            <a:pPr indent="0" lvl="0" marL="0" marR="0" rtl="0" algn="l">
              <a:lnSpc>
                <a:spcPct val="139973"/>
              </a:lnSpc>
              <a:spcBef>
                <a:spcPts val="0"/>
              </a:spcBef>
              <a:spcAft>
                <a:spcPts val="0"/>
              </a:spcAft>
              <a:buNone/>
            </a:pPr>
            <a:r>
              <a:t/>
            </a:r>
            <a:endParaRPr sz="1100">
              <a:latin typeface="Poppins"/>
              <a:ea typeface="Poppins"/>
              <a:cs typeface="Poppins"/>
              <a:sym typeface="Poppins"/>
            </a:endParaRPr>
          </a:p>
          <a:p>
            <a:pPr indent="0" lvl="0" marL="0" marR="0" rtl="0" algn="l">
              <a:lnSpc>
                <a:spcPct val="139973"/>
              </a:lnSpc>
              <a:spcBef>
                <a:spcPts val="0"/>
              </a:spcBef>
              <a:spcAft>
                <a:spcPts val="0"/>
              </a:spcAft>
              <a:buNone/>
            </a:pPr>
            <a:r>
              <a:rPr b="1" lang="en" sz="1100">
                <a:latin typeface="Poppins"/>
                <a:ea typeface="Poppins"/>
                <a:cs typeface="Poppins"/>
                <a:sym typeface="Poppins"/>
              </a:rPr>
              <a:t>Facilities Manager:</a:t>
            </a:r>
            <a:r>
              <a:rPr lang="en" sz="1100">
                <a:latin typeface="Poppins"/>
                <a:ea typeface="Poppins"/>
                <a:cs typeface="Poppins"/>
                <a:sym typeface="Poppins"/>
              </a:rPr>
              <a:t> Monitors the facilities to make sure they are safe, functioning, and clean. </a:t>
            </a:r>
            <a:endParaRPr sz="1100">
              <a:latin typeface="Poppins"/>
              <a:ea typeface="Poppins"/>
              <a:cs typeface="Poppins"/>
              <a:sym typeface="Poppins"/>
            </a:endParaRPr>
          </a:p>
          <a:p>
            <a:pPr indent="0" lvl="0" marL="0" marR="0" rtl="0" algn="l">
              <a:lnSpc>
                <a:spcPct val="139973"/>
              </a:lnSpc>
              <a:spcBef>
                <a:spcPts val="0"/>
              </a:spcBef>
              <a:spcAft>
                <a:spcPts val="0"/>
              </a:spcAft>
              <a:buNone/>
            </a:pPr>
            <a:r>
              <a:t/>
            </a:r>
            <a:endParaRPr sz="1100">
              <a:latin typeface="Poppins"/>
              <a:ea typeface="Poppins"/>
              <a:cs typeface="Poppins"/>
              <a:sym typeface="Poppins"/>
            </a:endParaRPr>
          </a:p>
          <a:p>
            <a:pPr indent="0" lvl="0" marL="0" marR="0" rtl="0" algn="l">
              <a:lnSpc>
                <a:spcPct val="139973"/>
              </a:lnSpc>
              <a:spcBef>
                <a:spcPts val="0"/>
              </a:spcBef>
              <a:spcAft>
                <a:spcPts val="0"/>
              </a:spcAft>
              <a:buNone/>
            </a:pPr>
            <a:r>
              <a:rPr b="1" lang="en" sz="1100">
                <a:latin typeface="Poppins"/>
                <a:ea typeface="Poppins"/>
                <a:cs typeface="Poppins"/>
                <a:sym typeface="Poppins"/>
              </a:rPr>
              <a:t>IT Specialist: </a:t>
            </a:r>
            <a:r>
              <a:rPr lang="en" sz="1100">
                <a:latin typeface="Poppins"/>
                <a:ea typeface="Poppins"/>
                <a:cs typeface="Poppins"/>
                <a:sym typeface="Poppins"/>
              </a:rPr>
              <a:t>Provides support only for the actual employees with their work-related technologies.</a:t>
            </a:r>
            <a:endParaRPr sz="1100">
              <a:latin typeface="Poppins"/>
              <a:ea typeface="Poppins"/>
              <a:cs typeface="Poppins"/>
              <a:sym typeface="Poppins"/>
            </a:endParaRPr>
          </a:p>
          <a:p>
            <a:pPr indent="0" lvl="0" marL="0" marR="0" rtl="0" algn="l">
              <a:lnSpc>
                <a:spcPct val="139973"/>
              </a:lnSpc>
              <a:spcBef>
                <a:spcPts val="0"/>
              </a:spcBef>
              <a:spcAft>
                <a:spcPts val="0"/>
              </a:spcAft>
              <a:buNone/>
            </a:pPr>
            <a:r>
              <a:t/>
            </a:r>
            <a:endParaRPr sz="1100">
              <a:latin typeface="Poppins"/>
              <a:ea typeface="Poppins"/>
              <a:cs typeface="Poppins"/>
              <a:sym typeface="Poppins"/>
            </a:endParaRPr>
          </a:p>
          <a:p>
            <a:pPr indent="0" lvl="0" marL="0" marR="0" rtl="0" algn="l">
              <a:lnSpc>
                <a:spcPct val="139973"/>
              </a:lnSpc>
              <a:spcBef>
                <a:spcPts val="0"/>
              </a:spcBef>
              <a:spcAft>
                <a:spcPts val="0"/>
              </a:spcAft>
              <a:buNone/>
            </a:pPr>
            <a:r>
              <a:rPr b="1" lang="en" sz="1100">
                <a:latin typeface="Poppins"/>
                <a:ea typeface="Poppins"/>
                <a:cs typeface="Poppins"/>
                <a:sym typeface="Poppins"/>
              </a:rPr>
              <a:t>Supply Chain Coordinator: </a:t>
            </a:r>
            <a:r>
              <a:rPr lang="en" sz="1100">
                <a:latin typeface="Poppins"/>
                <a:ea typeface="Poppins"/>
                <a:cs typeface="Poppins"/>
                <a:sym typeface="Poppins"/>
              </a:rPr>
              <a:t>Goes through all of the basic supply chain processes and ensure that there is always a steady flow of resources to continue the company's production. </a:t>
            </a:r>
            <a:endParaRPr sz="1100">
              <a:latin typeface="Poppins"/>
              <a:ea typeface="Poppins"/>
              <a:cs typeface="Poppins"/>
              <a:sym typeface="Poppins"/>
            </a:endParaRPr>
          </a:p>
        </p:txBody>
      </p:sp>
      <p:grpSp>
        <p:nvGrpSpPr>
          <p:cNvPr id="434" name="Google Shape;434;p37"/>
          <p:cNvGrpSpPr/>
          <p:nvPr/>
        </p:nvGrpSpPr>
        <p:grpSpPr>
          <a:xfrm>
            <a:off x="6936114" y="-1146534"/>
            <a:ext cx="2026872" cy="1543020"/>
            <a:chOff x="0" y="0"/>
            <a:chExt cx="1067674" cy="812800"/>
          </a:xfrm>
        </p:grpSpPr>
        <p:sp>
          <p:nvSpPr>
            <p:cNvPr id="435" name="Google Shape;435;p37"/>
            <p:cNvSpPr/>
            <p:nvPr/>
          </p:nvSpPr>
          <p:spPr>
            <a:xfrm>
              <a:off x="0" y="0"/>
              <a:ext cx="1067674" cy="812800"/>
            </a:xfrm>
            <a:custGeom>
              <a:rect b="b" l="l" r="r" t="t"/>
              <a:pathLst>
                <a:path extrusionOk="0" h="812800" w="1067674">
                  <a:moveTo>
                    <a:pt x="533837" y="0"/>
                  </a:moveTo>
                  <a:cubicBezTo>
                    <a:pt x="239007" y="0"/>
                    <a:pt x="0" y="181951"/>
                    <a:pt x="0" y="406400"/>
                  </a:cubicBezTo>
                  <a:cubicBezTo>
                    <a:pt x="0" y="630849"/>
                    <a:pt x="239007" y="812800"/>
                    <a:pt x="533837" y="812800"/>
                  </a:cubicBezTo>
                  <a:cubicBezTo>
                    <a:pt x="828667" y="812800"/>
                    <a:pt x="1067674" y="630849"/>
                    <a:pt x="1067674" y="406400"/>
                  </a:cubicBezTo>
                  <a:cubicBezTo>
                    <a:pt x="1067674" y="181951"/>
                    <a:pt x="828667" y="0"/>
                    <a:pt x="533837"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6" name="Google Shape;436;p37"/>
            <p:cNvSpPr txBox="1"/>
            <p:nvPr/>
          </p:nvSpPr>
          <p:spPr>
            <a:xfrm>
              <a:off x="100094" y="28575"/>
              <a:ext cx="8676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437" name="Google Shape;437;p37"/>
          <p:cNvPicPr preferRelativeResize="0"/>
          <p:nvPr/>
        </p:nvPicPr>
        <p:blipFill>
          <a:blip r:embed="rId4">
            <a:alphaModFix/>
          </a:blip>
          <a:stretch>
            <a:fillRect/>
          </a:stretch>
        </p:blipFill>
        <p:spPr>
          <a:xfrm>
            <a:off x="7039813" y="627100"/>
            <a:ext cx="990275" cy="990275"/>
          </a:xfrm>
          <a:prstGeom prst="rect">
            <a:avLst/>
          </a:prstGeom>
          <a:noFill/>
          <a:ln>
            <a:noFill/>
          </a:ln>
        </p:spPr>
      </p:pic>
      <p:pic>
        <p:nvPicPr>
          <p:cNvPr id="438" name="Google Shape;438;p37"/>
          <p:cNvPicPr preferRelativeResize="0"/>
          <p:nvPr/>
        </p:nvPicPr>
        <p:blipFill>
          <a:blip r:embed="rId5">
            <a:alphaModFix/>
          </a:blip>
          <a:stretch>
            <a:fillRect/>
          </a:stretch>
        </p:blipFill>
        <p:spPr>
          <a:xfrm>
            <a:off x="5027938" y="1526950"/>
            <a:ext cx="990275" cy="990275"/>
          </a:xfrm>
          <a:prstGeom prst="rect">
            <a:avLst/>
          </a:prstGeom>
          <a:noFill/>
          <a:ln>
            <a:noFill/>
          </a:ln>
        </p:spPr>
      </p:pic>
      <p:pic>
        <p:nvPicPr>
          <p:cNvPr id="439" name="Google Shape;439;p37"/>
          <p:cNvPicPr preferRelativeResize="0"/>
          <p:nvPr/>
        </p:nvPicPr>
        <p:blipFill>
          <a:blip r:embed="rId6">
            <a:alphaModFix/>
          </a:blip>
          <a:stretch>
            <a:fillRect/>
          </a:stretch>
        </p:blipFill>
        <p:spPr>
          <a:xfrm>
            <a:off x="7039825" y="2475963"/>
            <a:ext cx="990275" cy="990275"/>
          </a:xfrm>
          <a:prstGeom prst="rect">
            <a:avLst/>
          </a:prstGeom>
          <a:noFill/>
          <a:ln>
            <a:noFill/>
          </a:ln>
        </p:spPr>
      </p:pic>
      <p:pic>
        <p:nvPicPr>
          <p:cNvPr id="440" name="Google Shape;440;p37"/>
          <p:cNvPicPr preferRelativeResize="0"/>
          <p:nvPr/>
        </p:nvPicPr>
        <p:blipFill>
          <a:blip r:embed="rId7">
            <a:alphaModFix/>
          </a:blip>
          <a:stretch>
            <a:fillRect/>
          </a:stretch>
        </p:blipFill>
        <p:spPr>
          <a:xfrm>
            <a:off x="5047463" y="3429000"/>
            <a:ext cx="951250" cy="951250"/>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437"/>
                                        </p:tgtEl>
                                        <p:attrNameLst>
                                          <p:attrName>style.visibility</p:attrName>
                                        </p:attrNameLst>
                                      </p:cBhvr>
                                      <p:to>
                                        <p:strVal val="visible"/>
                                      </p:to>
                                    </p:set>
                                    <p:anim calcmode="lin" valueType="num">
                                      <p:cBhvr additive="base">
                                        <p:cTn dur="1000"/>
                                        <p:tgtEl>
                                          <p:spTgt spid="437"/>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438"/>
                                        </p:tgtEl>
                                        <p:attrNameLst>
                                          <p:attrName>style.visibility</p:attrName>
                                        </p:attrNameLst>
                                      </p:cBhvr>
                                      <p:to>
                                        <p:strVal val="visible"/>
                                      </p:to>
                                    </p:set>
                                    <p:anim calcmode="lin" valueType="num">
                                      <p:cBhvr additive="base">
                                        <p:cTn dur="1000"/>
                                        <p:tgtEl>
                                          <p:spTgt spid="438"/>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439"/>
                                        </p:tgtEl>
                                        <p:attrNameLst>
                                          <p:attrName>style.visibility</p:attrName>
                                        </p:attrNameLst>
                                      </p:cBhvr>
                                      <p:to>
                                        <p:strVal val="visible"/>
                                      </p:to>
                                    </p:set>
                                    <p:anim calcmode="lin" valueType="num">
                                      <p:cBhvr additive="base">
                                        <p:cTn dur="1000"/>
                                        <p:tgtEl>
                                          <p:spTgt spid="439"/>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440"/>
                                        </p:tgtEl>
                                        <p:attrNameLst>
                                          <p:attrName>style.visibility</p:attrName>
                                        </p:attrNameLst>
                                      </p:cBhvr>
                                      <p:to>
                                        <p:strVal val="visible"/>
                                      </p:to>
                                    </p:set>
                                    <p:anim calcmode="lin" valueType="num">
                                      <p:cBhvr additive="base">
                                        <p:cTn dur="1000"/>
                                        <p:tgtEl>
                                          <p:spTgt spid="440"/>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1">
                                  <p:stCondLst>
                                    <p:cond delay="0"/>
                                  </p:stCondLst>
                                  <p:childTnLst>
                                    <p:set>
                                      <p:cBhvr>
                                        <p:cTn dur="1" fill="hold">
                                          <p:stCondLst>
                                            <p:cond delay="0"/>
                                          </p:stCondLst>
                                        </p:cTn>
                                        <p:tgtEl>
                                          <p:spTgt spid="433"/>
                                        </p:tgtEl>
                                        <p:attrNameLst>
                                          <p:attrName>style.visibility</p:attrName>
                                        </p:attrNameLst>
                                      </p:cBhvr>
                                      <p:to>
                                        <p:strVal val="visible"/>
                                      </p:to>
                                    </p:set>
                                    <p:anim calcmode="lin" valueType="num">
                                      <p:cBhvr additive="base">
                                        <p:cTn dur="1000"/>
                                        <p:tgtEl>
                                          <p:spTgt spid="43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8" l="0" r="0" t="-16659"/>
            </a:stretch>
          </a:blipFill>
          <a:ln>
            <a:noFill/>
          </a:ln>
        </p:spPr>
      </p:sp>
      <p:grpSp>
        <p:nvGrpSpPr>
          <p:cNvPr id="446" name="Google Shape;446;p38"/>
          <p:cNvGrpSpPr/>
          <p:nvPr/>
        </p:nvGrpSpPr>
        <p:grpSpPr>
          <a:xfrm>
            <a:off x="4111875" y="-56574"/>
            <a:ext cx="460153" cy="5199981"/>
            <a:chOff x="0" y="-47625"/>
            <a:chExt cx="363040" cy="3229200"/>
          </a:xfrm>
        </p:grpSpPr>
        <p:sp>
          <p:nvSpPr>
            <p:cNvPr id="447" name="Google Shape;447;p38"/>
            <p:cNvSpPr/>
            <p:nvPr/>
          </p:nvSpPr>
          <p:spPr>
            <a:xfrm>
              <a:off x="0" y="0"/>
              <a:ext cx="363040" cy="3181534"/>
            </a:xfrm>
            <a:custGeom>
              <a:rect b="b" l="l" r="r" t="t"/>
              <a:pathLst>
                <a:path extrusionOk="0" h="3181534" w="363040">
                  <a:moveTo>
                    <a:pt x="181520" y="0"/>
                  </a:moveTo>
                  <a:lnTo>
                    <a:pt x="181520" y="0"/>
                  </a:lnTo>
                  <a:cubicBezTo>
                    <a:pt x="281771" y="0"/>
                    <a:pt x="363040" y="81269"/>
                    <a:pt x="363040" y="181520"/>
                  </a:cubicBezTo>
                  <a:lnTo>
                    <a:pt x="363040" y="3000014"/>
                  </a:lnTo>
                  <a:cubicBezTo>
                    <a:pt x="363040" y="3100265"/>
                    <a:pt x="281771" y="3181534"/>
                    <a:pt x="181520" y="3181534"/>
                  </a:cubicBezTo>
                  <a:lnTo>
                    <a:pt x="181520" y="3181534"/>
                  </a:lnTo>
                  <a:cubicBezTo>
                    <a:pt x="81269" y="3181534"/>
                    <a:pt x="0" y="3100265"/>
                    <a:pt x="0" y="3000014"/>
                  </a:cubicBezTo>
                  <a:lnTo>
                    <a:pt x="0" y="181520"/>
                  </a:lnTo>
                  <a:cubicBezTo>
                    <a:pt x="0" y="81269"/>
                    <a:pt x="81269" y="0"/>
                    <a:pt x="18152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8" name="Google Shape;448;p38"/>
            <p:cNvSpPr txBox="1"/>
            <p:nvPr/>
          </p:nvSpPr>
          <p:spPr>
            <a:xfrm>
              <a:off x="0" y="-47625"/>
              <a:ext cx="363000" cy="32292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49" name="Google Shape;449;p38"/>
          <p:cNvSpPr txBox="1"/>
          <p:nvPr/>
        </p:nvSpPr>
        <p:spPr>
          <a:xfrm>
            <a:off x="514350" y="481013"/>
            <a:ext cx="1701900" cy="2463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 sz="1600" u="none" cap="none" strike="noStrike">
                <a:solidFill>
                  <a:srgbClr val="000000"/>
                </a:solidFill>
                <a:latin typeface="Lato"/>
                <a:ea typeface="Lato"/>
                <a:cs typeface="Lato"/>
                <a:sym typeface="Lato"/>
              </a:rPr>
              <a:t>ABOUT</a:t>
            </a:r>
            <a:endParaRPr sz="700"/>
          </a:p>
        </p:txBody>
      </p:sp>
      <p:sp>
        <p:nvSpPr>
          <p:cNvPr id="450" name="Google Shape;450;p38"/>
          <p:cNvSpPr txBox="1"/>
          <p:nvPr/>
        </p:nvSpPr>
        <p:spPr>
          <a:xfrm>
            <a:off x="514350" y="768650"/>
            <a:ext cx="3264600" cy="3078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 sz="2000" u="none" cap="none" strike="noStrike">
                <a:solidFill>
                  <a:srgbClr val="004AAD"/>
                </a:solidFill>
                <a:latin typeface="League Spartan"/>
                <a:ea typeface="League Spartan"/>
                <a:cs typeface="League Spartan"/>
                <a:sym typeface="League Spartan"/>
              </a:rPr>
              <a:t>OUR </a:t>
            </a:r>
            <a:r>
              <a:rPr lang="en" sz="2000">
                <a:solidFill>
                  <a:srgbClr val="004AAD"/>
                </a:solidFill>
                <a:latin typeface="League Spartan"/>
                <a:ea typeface="League Spartan"/>
                <a:cs typeface="League Spartan"/>
                <a:sym typeface="League Spartan"/>
              </a:rPr>
              <a:t>OPERATIONAL ROLES II</a:t>
            </a:r>
            <a:endParaRPr sz="700"/>
          </a:p>
        </p:txBody>
      </p:sp>
      <p:sp>
        <p:nvSpPr>
          <p:cNvPr id="451" name="Google Shape;451;p38"/>
          <p:cNvSpPr txBox="1"/>
          <p:nvPr/>
        </p:nvSpPr>
        <p:spPr>
          <a:xfrm>
            <a:off x="514350" y="1221150"/>
            <a:ext cx="3509700" cy="3866400"/>
          </a:xfrm>
          <a:prstGeom prst="rect">
            <a:avLst/>
          </a:prstGeom>
          <a:noFill/>
          <a:ln>
            <a:noFill/>
          </a:ln>
        </p:spPr>
        <p:txBody>
          <a:bodyPr anchorCtr="0" anchor="t" bIns="0" lIns="0" spcFirstLastPara="1" rIns="0" wrap="square" tIns="0">
            <a:spAutoFit/>
          </a:bodyPr>
          <a:lstStyle/>
          <a:p>
            <a:pPr indent="0" lvl="0" marL="0" marR="0" rtl="0" algn="l">
              <a:lnSpc>
                <a:spcPct val="139973"/>
              </a:lnSpc>
              <a:spcBef>
                <a:spcPts val="0"/>
              </a:spcBef>
              <a:spcAft>
                <a:spcPts val="0"/>
              </a:spcAft>
              <a:buNone/>
            </a:pPr>
            <a:r>
              <a:rPr b="1" lang="en" sz="1100">
                <a:latin typeface="Poppins"/>
                <a:ea typeface="Poppins"/>
                <a:cs typeface="Poppins"/>
                <a:sym typeface="Poppins"/>
              </a:rPr>
              <a:t>Training Coordinator: </a:t>
            </a:r>
            <a:r>
              <a:rPr lang="en" sz="1100">
                <a:latin typeface="Poppins"/>
                <a:ea typeface="Poppins"/>
                <a:cs typeface="Poppins"/>
                <a:sym typeface="Poppins"/>
              </a:rPr>
              <a:t>Designs and teaches any training courses that would be needed at our company to make sure everyone stays safe and does their job effectively.</a:t>
            </a:r>
            <a:endParaRPr sz="1100">
              <a:latin typeface="Poppins"/>
              <a:ea typeface="Poppins"/>
              <a:cs typeface="Poppins"/>
              <a:sym typeface="Poppins"/>
            </a:endParaRPr>
          </a:p>
          <a:p>
            <a:pPr indent="0" lvl="0" marL="0" marR="0" rtl="0" algn="l">
              <a:lnSpc>
                <a:spcPct val="139973"/>
              </a:lnSpc>
              <a:spcBef>
                <a:spcPts val="0"/>
              </a:spcBef>
              <a:spcAft>
                <a:spcPts val="0"/>
              </a:spcAft>
              <a:buNone/>
            </a:pPr>
            <a:r>
              <a:t/>
            </a:r>
            <a:endParaRPr b="1" sz="1100">
              <a:latin typeface="Poppins"/>
              <a:ea typeface="Poppins"/>
              <a:cs typeface="Poppins"/>
              <a:sym typeface="Poppins"/>
            </a:endParaRPr>
          </a:p>
          <a:p>
            <a:pPr indent="0" lvl="0" marL="0" marR="0" rtl="0" algn="l">
              <a:lnSpc>
                <a:spcPct val="139973"/>
              </a:lnSpc>
              <a:spcBef>
                <a:spcPts val="0"/>
              </a:spcBef>
              <a:spcAft>
                <a:spcPts val="0"/>
              </a:spcAft>
              <a:buNone/>
            </a:pPr>
            <a:r>
              <a:rPr b="1" lang="en" sz="1100">
                <a:latin typeface="Poppins"/>
                <a:ea typeface="Poppins"/>
                <a:cs typeface="Poppins"/>
                <a:sym typeface="Poppins"/>
              </a:rPr>
              <a:t>Finance Team: </a:t>
            </a:r>
            <a:r>
              <a:rPr lang="en" sz="1100">
                <a:latin typeface="Poppins"/>
                <a:ea typeface="Poppins"/>
                <a:cs typeface="Poppins"/>
                <a:sym typeface="Poppins"/>
              </a:rPr>
              <a:t>Manages the finances for the company.</a:t>
            </a:r>
            <a:endParaRPr sz="1100">
              <a:latin typeface="Poppins"/>
              <a:ea typeface="Poppins"/>
              <a:cs typeface="Poppins"/>
              <a:sym typeface="Poppins"/>
            </a:endParaRPr>
          </a:p>
          <a:p>
            <a:pPr indent="0" lvl="0" marL="0" marR="0" rtl="0" algn="l">
              <a:lnSpc>
                <a:spcPct val="139973"/>
              </a:lnSpc>
              <a:spcBef>
                <a:spcPts val="0"/>
              </a:spcBef>
              <a:spcAft>
                <a:spcPts val="0"/>
              </a:spcAft>
              <a:buNone/>
            </a:pPr>
            <a:r>
              <a:t/>
            </a:r>
            <a:endParaRPr b="1" sz="1100">
              <a:latin typeface="Poppins"/>
              <a:ea typeface="Poppins"/>
              <a:cs typeface="Poppins"/>
              <a:sym typeface="Poppins"/>
            </a:endParaRPr>
          </a:p>
          <a:p>
            <a:pPr indent="0" lvl="0" marL="0" marR="0" rtl="0" algn="l">
              <a:lnSpc>
                <a:spcPct val="139973"/>
              </a:lnSpc>
              <a:spcBef>
                <a:spcPts val="0"/>
              </a:spcBef>
              <a:spcAft>
                <a:spcPts val="0"/>
              </a:spcAft>
              <a:buNone/>
            </a:pPr>
            <a:r>
              <a:rPr b="1" lang="en" sz="1100">
                <a:latin typeface="Poppins"/>
                <a:ea typeface="Poppins"/>
                <a:cs typeface="Poppins"/>
                <a:sym typeface="Poppins"/>
              </a:rPr>
              <a:t>Health Officer: </a:t>
            </a:r>
            <a:r>
              <a:rPr lang="en" sz="1100">
                <a:latin typeface="Poppins"/>
                <a:ea typeface="Poppins"/>
                <a:cs typeface="Poppins"/>
                <a:sym typeface="Poppins"/>
              </a:rPr>
              <a:t>Go around frequently to do checks to make sure the facilities are within all health and safety regulations.</a:t>
            </a:r>
            <a:endParaRPr sz="1100">
              <a:latin typeface="Poppins"/>
              <a:ea typeface="Poppins"/>
              <a:cs typeface="Poppins"/>
              <a:sym typeface="Poppins"/>
            </a:endParaRPr>
          </a:p>
          <a:p>
            <a:pPr indent="0" lvl="0" marL="0" marR="0" rtl="0" algn="l">
              <a:lnSpc>
                <a:spcPct val="139973"/>
              </a:lnSpc>
              <a:spcBef>
                <a:spcPts val="0"/>
              </a:spcBef>
              <a:spcAft>
                <a:spcPts val="0"/>
              </a:spcAft>
              <a:buNone/>
            </a:pPr>
            <a:r>
              <a:t/>
            </a:r>
            <a:endParaRPr sz="1100">
              <a:latin typeface="Poppins"/>
              <a:ea typeface="Poppins"/>
              <a:cs typeface="Poppins"/>
              <a:sym typeface="Poppins"/>
            </a:endParaRPr>
          </a:p>
          <a:p>
            <a:pPr indent="0" lvl="0" marL="0" rtl="0" algn="l">
              <a:lnSpc>
                <a:spcPct val="167968"/>
              </a:lnSpc>
              <a:spcBef>
                <a:spcPts val="0"/>
              </a:spcBef>
              <a:spcAft>
                <a:spcPts val="0"/>
              </a:spcAft>
              <a:buClr>
                <a:schemeClr val="dk1"/>
              </a:buClr>
              <a:buSzPts val="1100"/>
              <a:buFont typeface="Arial"/>
              <a:buNone/>
            </a:pPr>
            <a:r>
              <a:rPr b="1" lang="en" sz="1100">
                <a:solidFill>
                  <a:schemeClr val="dk1"/>
                </a:solidFill>
                <a:latin typeface="Poppins"/>
                <a:ea typeface="Poppins"/>
                <a:cs typeface="Poppins"/>
                <a:sym typeface="Poppins"/>
              </a:rPr>
              <a:t>Event Coordinator: </a:t>
            </a:r>
            <a:r>
              <a:rPr lang="en" sz="1100">
                <a:solidFill>
                  <a:schemeClr val="dk1"/>
                </a:solidFill>
                <a:latin typeface="Poppins"/>
                <a:ea typeface="Poppins"/>
                <a:cs typeface="Poppins"/>
                <a:sym typeface="Poppins"/>
              </a:rPr>
              <a:t>Plans all events for the company including meetings, charities, workshops, etc. </a:t>
            </a:r>
            <a:endParaRPr sz="1100">
              <a:latin typeface="Poppins"/>
              <a:ea typeface="Poppins"/>
              <a:cs typeface="Poppins"/>
              <a:sym typeface="Poppins"/>
            </a:endParaRPr>
          </a:p>
          <a:p>
            <a:pPr indent="0" lvl="0" marL="0" marR="0" rtl="0" algn="l">
              <a:lnSpc>
                <a:spcPct val="139973"/>
              </a:lnSpc>
              <a:spcBef>
                <a:spcPts val="0"/>
              </a:spcBef>
              <a:spcAft>
                <a:spcPts val="0"/>
              </a:spcAft>
              <a:buNone/>
            </a:pPr>
            <a:r>
              <a:t/>
            </a:r>
            <a:endParaRPr sz="1100">
              <a:latin typeface="Poppins"/>
              <a:ea typeface="Poppins"/>
              <a:cs typeface="Poppins"/>
              <a:sym typeface="Poppins"/>
            </a:endParaRPr>
          </a:p>
        </p:txBody>
      </p:sp>
      <p:sp>
        <p:nvSpPr>
          <p:cNvPr id="452" name="Google Shape;452;p38"/>
          <p:cNvSpPr txBox="1"/>
          <p:nvPr/>
        </p:nvSpPr>
        <p:spPr>
          <a:xfrm>
            <a:off x="4800725" y="505213"/>
            <a:ext cx="3962400" cy="4076400"/>
          </a:xfrm>
          <a:prstGeom prst="rect">
            <a:avLst/>
          </a:prstGeom>
          <a:noFill/>
          <a:ln>
            <a:noFill/>
          </a:ln>
        </p:spPr>
        <p:txBody>
          <a:bodyPr anchorCtr="0" anchor="t" bIns="0" lIns="0" spcFirstLastPara="1" rIns="0" wrap="square" tIns="0">
            <a:spAutoFit/>
          </a:bodyPr>
          <a:lstStyle/>
          <a:p>
            <a:pPr indent="0" lvl="0" marL="0" rtl="0" algn="l">
              <a:lnSpc>
                <a:spcPct val="167968"/>
              </a:lnSpc>
              <a:spcBef>
                <a:spcPts val="0"/>
              </a:spcBef>
              <a:spcAft>
                <a:spcPts val="0"/>
              </a:spcAft>
              <a:buClr>
                <a:schemeClr val="dk1"/>
              </a:buClr>
              <a:buSzPts val="1100"/>
              <a:buFont typeface="Arial"/>
              <a:buNone/>
            </a:pPr>
            <a:r>
              <a:t/>
            </a:r>
            <a:endParaRPr sz="1100">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67968"/>
              </a:lnSpc>
              <a:spcBef>
                <a:spcPts val="0"/>
              </a:spcBef>
              <a:spcAft>
                <a:spcPts val="0"/>
              </a:spcAft>
              <a:buClr>
                <a:schemeClr val="dk1"/>
              </a:buClr>
              <a:buSzPts val="1100"/>
              <a:buFont typeface="Arial"/>
              <a:buNone/>
            </a:pPr>
            <a:r>
              <a:rPr b="1" lang="en" sz="1100">
                <a:solidFill>
                  <a:schemeClr val="dk1"/>
                </a:solidFill>
                <a:latin typeface="Poppins"/>
                <a:ea typeface="Poppins"/>
                <a:cs typeface="Poppins"/>
                <a:sym typeface="Poppins"/>
              </a:rPr>
              <a:t>Transportation Coordinator: </a:t>
            </a:r>
            <a:r>
              <a:rPr lang="en" sz="1100">
                <a:solidFill>
                  <a:schemeClr val="dk1"/>
                </a:solidFill>
                <a:latin typeface="Poppins"/>
                <a:ea typeface="Poppins"/>
                <a:cs typeface="Poppins"/>
                <a:sym typeface="Poppins"/>
              </a:rPr>
              <a:t>Handles all transportation requirements for delivering and receiving equipment. </a:t>
            </a:r>
            <a:endParaRPr sz="1100">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67968"/>
              </a:lnSpc>
              <a:spcBef>
                <a:spcPts val="0"/>
              </a:spcBef>
              <a:spcAft>
                <a:spcPts val="0"/>
              </a:spcAft>
              <a:buClr>
                <a:schemeClr val="dk1"/>
              </a:buClr>
              <a:buSzPts val="1100"/>
              <a:buFont typeface="Arial"/>
              <a:buNone/>
            </a:pPr>
            <a:r>
              <a:rPr b="1" lang="en" sz="1100">
                <a:solidFill>
                  <a:schemeClr val="dk1"/>
                </a:solidFill>
                <a:latin typeface="Poppins"/>
                <a:ea typeface="Poppins"/>
                <a:cs typeface="Poppins"/>
                <a:sym typeface="Poppins"/>
              </a:rPr>
              <a:t>Receptionist: </a:t>
            </a:r>
            <a:r>
              <a:rPr lang="en" sz="1100">
                <a:solidFill>
                  <a:schemeClr val="dk1"/>
                </a:solidFill>
                <a:latin typeface="Poppins"/>
                <a:ea typeface="Poppins"/>
                <a:cs typeface="Poppins"/>
                <a:sym typeface="Poppins"/>
              </a:rPr>
              <a:t>Manages the front desk, welcomes people, and help them get situated and pointed in the right direction for whatever they need help with. </a:t>
            </a:r>
            <a:endParaRPr sz="1100">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67968"/>
              </a:lnSpc>
              <a:spcBef>
                <a:spcPts val="0"/>
              </a:spcBef>
              <a:spcAft>
                <a:spcPts val="0"/>
              </a:spcAft>
              <a:buClr>
                <a:schemeClr val="dk1"/>
              </a:buClr>
              <a:buSzPts val="1100"/>
              <a:buFont typeface="Arial"/>
              <a:buNone/>
            </a:pPr>
            <a:r>
              <a:rPr b="1" lang="en" sz="1100">
                <a:solidFill>
                  <a:schemeClr val="dk1"/>
                </a:solidFill>
                <a:latin typeface="Poppins"/>
                <a:ea typeface="Poppins"/>
                <a:cs typeface="Poppins"/>
                <a:sym typeface="Poppins"/>
              </a:rPr>
              <a:t>Inventory Specialist: </a:t>
            </a:r>
            <a:r>
              <a:rPr lang="en" sz="1100">
                <a:solidFill>
                  <a:schemeClr val="dk1"/>
                </a:solidFill>
                <a:latin typeface="Poppins"/>
                <a:ea typeface="Poppins"/>
                <a:cs typeface="Poppins"/>
                <a:sym typeface="Poppins"/>
              </a:rPr>
              <a:t>Manages the company's inventory and keeps track of what supplies are available and where. </a:t>
            </a:r>
            <a:endParaRPr sz="1100">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67968"/>
              </a:lnSpc>
              <a:spcBef>
                <a:spcPts val="0"/>
              </a:spcBef>
              <a:spcAft>
                <a:spcPts val="0"/>
              </a:spcAft>
              <a:buSzPts val="1100"/>
              <a:buNone/>
            </a:pPr>
            <a:r>
              <a:rPr b="1" lang="en" sz="1100">
                <a:solidFill>
                  <a:schemeClr val="dk1"/>
                </a:solidFill>
                <a:latin typeface="Poppins"/>
                <a:ea typeface="Poppins"/>
                <a:cs typeface="Poppins"/>
                <a:sym typeface="Poppins"/>
              </a:rPr>
              <a:t>Documentation Specialist: </a:t>
            </a:r>
            <a:r>
              <a:rPr lang="en" sz="1100">
                <a:solidFill>
                  <a:schemeClr val="dk1"/>
                </a:solidFill>
                <a:latin typeface="Poppins"/>
                <a:ea typeface="Poppins"/>
                <a:cs typeface="Poppins"/>
                <a:sym typeface="Poppins"/>
              </a:rPr>
              <a:t>Manages all documentation/records and would make sure it all compiles with any standards.</a:t>
            </a:r>
            <a:endParaRPr b="1" sz="1100">
              <a:latin typeface="Poppins"/>
              <a:ea typeface="Poppins"/>
              <a:cs typeface="Poppins"/>
              <a:sym typeface="Poppins"/>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446"/>
                                        </p:tgtEl>
                                        <p:attrNameLst>
                                          <p:attrName>style.visibility</p:attrName>
                                        </p:attrNameLst>
                                      </p:cBhvr>
                                      <p:to>
                                        <p:strVal val="visible"/>
                                      </p:to>
                                    </p:set>
                                    <p:anim calcmode="lin" valueType="num">
                                      <p:cBhvr additive="base">
                                        <p:cTn dur="1000"/>
                                        <p:tgtEl>
                                          <p:spTgt spid="44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451"/>
                                        </p:tgtEl>
                                        <p:attrNameLst>
                                          <p:attrName>style.visibility</p:attrName>
                                        </p:attrNameLst>
                                      </p:cBhvr>
                                      <p:to>
                                        <p:strVal val="visible"/>
                                      </p:to>
                                    </p:set>
                                    <p:anim calcmode="lin" valueType="num">
                                      <p:cBhvr additive="base">
                                        <p:cTn dur="1000"/>
                                        <p:tgtEl>
                                          <p:spTgt spid="4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52"/>
                                        </p:tgtEl>
                                        <p:attrNameLst>
                                          <p:attrName>style.visibility</p:attrName>
                                        </p:attrNameLst>
                                      </p:cBhvr>
                                      <p:to>
                                        <p:strVal val="visible"/>
                                      </p:to>
                                    </p:set>
                                    <p:anim calcmode="lin" valueType="num">
                                      <p:cBhvr additive="base">
                                        <p:cTn dur="1000"/>
                                        <p:tgtEl>
                                          <p:spTgt spid="45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grpSp>
        <p:nvGrpSpPr>
          <p:cNvPr id="457" name="Google Shape;457;p39"/>
          <p:cNvGrpSpPr/>
          <p:nvPr/>
        </p:nvGrpSpPr>
        <p:grpSpPr>
          <a:xfrm>
            <a:off x="6627636" y="-538635"/>
            <a:ext cx="689210" cy="6130357"/>
            <a:chOff x="0" y="-47625"/>
            <a:chExt cx="363040" cy="3229159"/>
          </a:xfrm>
        </p:grpSpPr>
        <p:sp>
          <p:nvSpPr>
            <p:cNvPr id="458" name="Google Shape;458;p39"/>
            <p:cNvSpPr/>
            <p:nvPr/>
          </p:nvSpPr>
          <p:spPr>
            <a:xfrm>
              <a:off x="0" y="0"/>
              <a:ext cx="363040" cy="3181534"/>
            </a:xfrm>
            <a:custGeom>
              <a:rect b="b" l="l" r="r" t="t"/>
              <a:pathLst>
                <a:path extrusionOk="0" h="3181534" w="363040">
                  <a:moveTo>
                    <a:pt x="181520" y="0"/>
                  </a:moveTo>
                  <a:lnTo>
                    <a:pt x="181520" y="0"/>
                  </a:lnTo>
                  <a:cubicBezTo>
                    <a:pt x="281771" y="0"/>
                    <a:pt x="363040" y="81269"/>
                    <a:pt x="363040" y="181520"/>
                  </a:cubicBezTo>
                  <a:lnTo>
                    <a:pt x="363040" y="3000014"/>
                  </a:lnTo>
                  <a:cubicBezTo>
                    <a:pt x="363040" y="3100265"/>
                    <a:pt x="281771" y="3181534"/>
                    <a:pt x="181520" y="3181534"/>
                  </a:cubicBezTo>
                  <a:lnTo>
                    <a:pt x="181520" y="3181534"/>
                  </a:lnTo>
                  <a:cubicBezTo>
                    <a:pt x="81269" y="3181534"/>
                    <a:pt x="0" y="3100265"/>
                    <a:pt x="0" y="3000014"/>
                  </a:cubicBezTo>
                  <a:lnTo>
                    <a:pt x="0" y="181520"/>
                  </a:lnTo>
                  <a:cubicBezTo>
                    <a:pt x="0" y="81269"/>
                    <a:pt x="81269" y="0"/>
                    <a:pt x="18152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9" name="Google Shape;459;p39"/>
            <p:cNvSpPr txBox="1"/>
            <p:nvPr/>
          </p:nvSpPr>
          <p:spPr>
            <a:xfrm>
              <a:off x="0" y="-47625"/>
              <a:ext cx="363040" cy="322915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60" name="Google Shape;460;p39"/>
          <p:cNvGrpSpPr/>
          <p:nvPr/>
        </p:nvGrpSpPr>
        <p:grpSpPr>
          <a:xfrm>
            <a:off x="6665585" y="2520412"/>
            <a:ext cx="2091477" cy="2160077"/>
            <a:chOff x="0" y="0"/>
            <a:chExt cx="6350000" cy="6558280"/>
          </a:xfrm>
        </p:grpSpPr>
        <p:sp>
          <p:nvSpPr>
            <p:cNvPr id="461" name="Google Shape;461;p39"/>
            <p:cNvSpPr/>
            <p:nvPr/>
          </p:nvSpPr>
          <p:spPr>
            <a:xfrm>
              <a:off x="74930" y="74930"/>
              <a:ext cx="6200140" cy="6408420"/>
            </a:xfrm>
            <a:custGeom>
              <a:rect b="b" l="l" r="r" t="t"/>
              <a:pathLst>
                <a:path extrusionOk="0"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rotWithShape="1">
              <a:blip r:embed="rId3">
                <a:alphaModFix/>
              </a:blip>
              <a:stretch>
                <a:fillRect b="0" l="-27492" r="-27490"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2" name="Google Shape;462;p39"/>
            <p:cNvSpPr/>
            <p:nvPr/>
          </p:nvSpPr>
          <p:spPr>
            <a:xfrm>
              <a:off x="0" y="0"/>
              <a:ext cx="6350000" cy="6558280"/>
            </a:xfrm>
            <a:custGeom>
              <a:rect b="b" l="l" r="r" t="t"/>
              <a:pathLst>
                <a:path extrusionOk="0"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748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63" name="Google Shape;463;p39"/>
          <p:cNvGrpSpPr/>
          <p:nvPr/>
        </p:nvGrpSpPr>
        <p:grpSpPr>
          <a:xfrm>
            <a:off x="4918713" y="463011"/>
            <a:ext cx="2091477" cy="2160077"/>
            <a:chOff x="0" y="0"/>
            <a:chExt cx="6350000" cy="6558280"/>
          </a:xfrm>
        </p:grpSpPr>
        <p:sp>
          <p:nvSpPr>
            <p:cNvPr id="464" name="Google Shape;464;p39"/>
            <p:cNvSpPr/>
            <p:nvPr/>
          </p:nvSpPr>
          <p:spPr>
            <a:xfrm>
              <a:off x="74930" y="74930"/>
              <a:ext cx="6200140" cy="6408420"/>
            </a:xfrm>
            <a:custGeom>
              <a:rect b="b" l="l" r="r" t="t"/>
              <a:pathLst>
                <a:path extrusionOk="0"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rotWithShape="1">
              <a:blip r:embed="rId4">
                <a:alphaModFix/>
              </a:blip>
              <a:stretch>
                <a:fillRect b="0" l="-41870" r="-41868"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5" name="Google Shape;465;p39"/>
            <p:cNvSpPr/>
            <p:nvPr/>
          </p:nvSpPr>
          <p:spPr>
            <a:xfrm>
              <a:off x="0" y="0"/>
              <a:ext cx="6350000" cy="6558280"/>
            </a:xfrm>
            <a:custGeom>
              <a:rect b="b" l="l" r="r" t="t"/>
              <a:pathLst>
                <a:path extrusionOk="0"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748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66" name="Google Shape;466;p39"/>
          <p:cNvGrpSpPr/>
          <p:nvPr/>
        </p:nvGrpSpPr>
        <p:grpSpPr>
          <a:xfrm>
            <a:off x="3252574" y="4629150"/>
            <a:ext cx="1543050" cy="1543050"/>
            <a:chOff x="0" y="0"/>
            <a:chExt cx="812800" cy="812800"/>
          </a:xfrm>
        </p:grpSpPr>
        <p:sp>
          <p:nvSpPr>
            <p:cNvPr id="467" name="Google Shape;467;p3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8" name="Google Shape;468;p39"/>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69" name="Google Shape;469;p39"/>
          <p:cNvSpPr txBox="1"/>
          <p:nvPr/>
        </p:nvSpPr>
        <p:spPr>
          <a:xfrm>
            <a:off x="514350" y="481013"/>
            <a:ext cx="1854708" cy="296172"/>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1" i="0" lang="en" sz="1700" u="none" cap="none" strike="noStrike">
                <a:solidFill>
                  <a:srgbClr val="000000"/>
                </a:solidFill>
                <a:latin typeface="Lato"/>
                <a:ea typeface="Lato"/>
                <a:cs typeface="Lato"/>
                <a:sym typeface="Lato"/>
              </a:rPr>
              <a:t>ABOUT </a:t>
            </a:r>
            <a:endParaRPr sz="700"/>
          </a:p>
        </p:txBody>
      </p:sp>
      <p:sp>
        <p:nvSpPr>
          <p:cNvPr id="470" name="Google Shape;470;p39"/>
          <p:cNvSpPr txBox="1"/>
          <p:nvPr/>
        </p:nvSpPr>
        <p:spPr>
          <a:xfrm>
            <a:off x="514350" y="795339"/>
            <a:ext cx="2924700" cy="3387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 sz="2200" u="none" cap="none" strike="noStrike">
                <a:solidFill>
                  <a:srgbClr val="004AAD"/>
                </a:solidFill>
                <a:latin typeface="League Spartan"/>
                <a:ea typeface="League Spartan"/>
                <a:cs typeface="League Spartan"/>
                <a:sym typeface="League Spartan"/>
              </a:rPr>
              <a:t>OUR IT SYSTEMS</a:t>
            </a:r>
            <a:endParaRPr sz="700"/>
          </a:p>
        </p:txBody>
      </p:sp>
      <p:sp>
        <p:nvSpPr>
          <p:cNvPr id="471" name="Google Shape;471;p39"/>
          <p:cNvSpPr txBox="1"/>
          <p:nvPr/>
        </p:nvSpPr>
        <p:spPr>
          <a:xfrm>
            <a:off x="514325" y="1301125"/>
            <a:ext cx="4057800" cy="1849800"/>
          </a:xfrm>
          <a:prstGeom prst="rect">
            <a:avLst/>
          </a:prstGeom>
          <a:noFill/>
          <a:ln>
            <a:noFill/>
          </a:ln>
        </p:spPr>
        <p:txBody>
          <a:bodyPr anchorCtr="0" anchor="t" bIns="0" lIns="0" spcFirstLastPara="1" rIns="0" wrap="square" tIns="0">
            <a:spAutoFit/>
          </a:bodyPr>
          <a:lstStyle/>
          <a:p>
            <a:pPr indent="0" lvl="0" marL="0" marR="0" rtl="0" algn="l">
              <a:lnSpc>
                <a:spcPct val="139973"/>
              </a:lnSpc>
              <a:spcBef>
                <a:spcPts val="0"/>
              </a:spcBef>
              <a:spcAft>
                <a:spcPts val="0"/>
              </a:spcAft>
              <a:buNone/>
            </a:pPr>
            <a:r>
              <a:rPr b="1" lang="en" sz="1200">
                <a:latin typeface="Poppins"/>
                <a:ea typeface="Poppins"/>
                <a:cs typeface="Poppins"/>
                <a:sym typeface="Poppins"/>
              </a:rPr>
              <a:t>Assessment</a:t>
            </a:r>
            <a:r>
              <a:rPr b="1" lang="en" sz="1200">
                <a:latin typeface="Poppins"/>
                <a:ea typeface="Poppins"/>
                <a:cs typeface="Poppins"/>
                <a:sym typeface="Poppins"/>
              </a:rPr>
              <a:t>:  </a:t>
            </a:r>
            <a:endParaRPr b="1" sz="1200">
              <a:latin typeface="Poppins"/>
              <a:ea typeface="Poppins"/>
              <a:cs typeface="Poppins"/>
              <a:sym typeface="Poppins"/>
            </a:endParaRPr>
          </a:p>
          <a:p>
            <a:pPr indent="-298450" lvl="0" marL="457200" marR="0" rtl="0" algn="l">
              <a:lnSpc>
                <a:spcPct val="139973"/>
              </a:lnSpc>
              <a:spcBef>
                <a:spcPts val="0"/>
              </a:spcBef>
              <a:spcAft>
                <a:spcPts val="0"/>
              </a:spcAft>
              <a:buClr>
                <a:srgbClr val="374151"/>
              </a:buClr>
              <a:buSzPts val="1100"/>
              <a:buFont typeface="Poppins"/>
              <a:buChar char="●"/>
            </a:pPr>
            <a:r>
              <a:rPr lang="en" sz="1100">
                <a:solidFill>
                  <a:srgbClr val="374151"/>
                </a:solidFill>
                <a:latin typeface="Poppins"/>
                <a:ea typeface="Poppins"/>
                <a:cs typeface="Poppins"/>
                <a:sym typeface="Poppins"/>
              </a:rPr>
              <a:t>AI Development </a:t>
            </a:r>
            <a:r>
              <a:rPr lang="en" sz="1100">
                <a:solidFill>
                  <a:srgbClr val="374151"/>
                </a:solidFill>
                <a:latin typeface="Poppins"/>
                <a:ea typeface="Poppins"/>
                <a:cs typeface="Poppins"/>
                <a:sym typeface="Poppins"/>
              </a:rPr>
              <a:t>Frameworks</a:t>
            </a:r>
            <a:endParaRPr sz="1100">
              <a:solidFill>
                <a:srgbClr val="374151"/>
              </a:solidFill>
              <a:latin typeface="Poppins"/>
              <a:ea typeface="Poppins"/>
              <a:cs typeface="Poppins"/>
              <a:sym typeface="Poppins"/>
            </a:endParaRPr>
          </a:p>
          <a:p>
            <a:pPr indent="-298450" lvl="0" marL="457200" marR="0" rtl="0" algn="l">
              <a:lnSpc>
                <a:spcPct val="139973"/>
              </a:lnSpc>
              <a:spcBef>
                <a:spcPts val="0"/>
              </a:spcBef>
              <a:spcAft>
                <a:spcPts val="0"/>
              </a:spcAft>
              <a:buClr>
                <a:srgbClr val="374151"/>
              </a:buClr>
              <a:buSzPts val="1100"/>
              <a:buFont typeface="Poppins"/>
              <a:buChar char="●"/>
            </a:pPr>
            <a:r>
              <a:rPr lang="en" sz="1100">
                <a:solidFill>
                  <a:srgbClr val="374151"/>
                </a:solidFill>
                <a:latin typeface="Poppins"/>
                <a:ea typeface="Poppins"/>
                <a:cs typeface="Poppins"/>
                <a:sym typeface="Poppins"/>
              </a:rPr>
              <a:t>Medical Imaging Software</a:t>
            </a:r>
            <a:endParaRPr sz="1100">
              <a:solidFill>
                <a:srgbClr val="374151"/>
              </a:solidFill>
              <a:latin typeface="Poppins"/>
              <a:ea typeface="Poppins"/>
              <a:cs typeface="Poppins"/>
              <a:sym typeface="Poppins"/>
            </a:endParaRPr>
          </a:p>
          <a:p>
            <a:pPr indent="-298450" lvl="0" marL="457200" marR="0" rtl="0" algn="l">
              <a:lnSpc>
                <a:spcPct val="139973"/>
              </a:lnSpc>
              <a:spcBef>
                <a:spcPts val="0"/>
              </a:spcBef>
              <a:spcAft>
                <a:spcPts val="0"/>
              </a:spcAft>
              <a:buClr>
                <a:srgbClr val="374151"/>
              </a:buClr>
              <a:buSzPts val="1100"/>
              <a:buFont typeface="Poppins"/>
              <a:buChar char="●"/>
            </a:pPr>
            <a:r>
              <a:rPr lang="en" sz="1100">
                <a:solidFill>
                  <a:srgbClr val="374151"/>
                </a:solidFill>
                <a:latin typeface="Poppins"/>
                <a:ea typeface="Poppins"/>
                <a:cs typeface="Poppins"/>
                <a:sym typeface="Poppins"/>
              </a:rPr>
              <a:t>Surgical </a:t>
            </a:r>
            <a:r>
              <a:rPr lang="en" sz="1100">
                <a:solidFill>
                  <a:srgbClr val="374151"/>
                </a:solidFill>
                <a:latin typeface="Poppins"/>
                <a:ea typeface="Poppins"/>
                <a:cs typeface="Poppins"/>
                <a:sym typeface="Poppins"/>
              </a:rPr>
              <a:t>Navigation</a:t>
            </a:r>
            <a:r>
              <a:rPr lang="en" sz="1100">
                <a:solidFill>
                  <a:srgbClr val="374151"/>
                </a:solidFill>
                <a:latin typeface="Poppins"/>
                <a:ea typeface="Poppins"/>
                <a:cs typeface="Poppins"/>
                <a:sym typeface="Poppins"/>
              </a:rPr>
              <a:t> System</a:t>
            </a:r>
            <a:endParaRPr sz="1100">
              <a:solidFill>
                <a:srgbClr val="374151"/>
              </a:solidFill>
              <a:latin typeface="Poppins"/>
              <a:ea typeface="Poppins"/>
              <a:cs typeface="Poppins"/>
              <a:sym typeface="Poppins"/>
            </a:endParaRPr>
          </a:p>
          <a:p>
            <a:pPr indent="-298450" lvl="0" marL="457200" marR="0" rtl="0" algn="l">
              <a:lnSpc>
                <a:spcPct val="139973"/>
              </a:lnSpc>
              <a:spcBef>
                <a:spcPts val="0"/>
              </a:spcBef>
              <a:spcAft>
                <a:spcPts val="0"/>
              </a:spcAft>
              <a:buClr>
                <a:srgbClr val="374151"/>
              </a:buClr>
              <a:buSzPts val="1100"/>
              <a:buFont typeface="Poppins"/>
              <a:buChar char="●"/>
            </a:pPr>
            <a:r>
              <a:rPr lang="en" sz="1100">
                <a:solidFill>
                  <a:srgbClr val="374151"/>
                </a:solidFill>
                <a:latin typeface="Poppins"/>
                <a:ea typeface="Poppins"/>
                <a:cs typeface="Poppins"/>
                <a:sym typeface="Poppins"/>
              </a:rPr>
              <a:t>Cloud Computing Services</a:t>
            </a:r>
            <a:endParaRPr sz="1100">
              <a:solidFill>
                <a:srgbClr val="374151"/>
              </a:solidFill>
              <a:latin typeface="Poppins"/>
              <a:ea typeface="Poppins"/>
              <a:cs typeface="Poppins"/>
              <a:sym typeface="Poppins"/>
            </a:endParaRPr>
          </a:p>
          <a:p>
            <a:pPr indent="-298450" lvl="0" marL="457200" marR="0" rtl="0" algn="l">
              <a:lnSpc>
                <a:spcPct val="139973"/>
              </a:lnSpc>
              <a:spcBef>
                <a:spcPts val="0"/>
              </a:spcBef>
              <a:spcAft>
                <a:spcPts val="0"/>
              </a:spcAft>
              <a:buClr>
                <a:srgbClr val="374151"/>
              </a:buClr>
              <a:buSzPts val="1100"/>
              <a:buFont typeface="Poppins"/>
              <a:buChar char="●"/>
            </a:pPr>
            <a:r>
              <a:rPr lang="en" sz="1100">
                <a:solidFill>
                  <a:srgbClr val="374151"/>
                </a:solidFill>
                <a:latin typeface="Poppins"/>
                <a:ea typeface="Poppins"/>
                <a:cs typeface="Poppins"/>
                <a:sym typeface="Poppins"/>
              </a:rPr>
              <a:t>Electronic Health Records</a:t>
            </a:r>
            <a:endParaRPr sz="1100">
              <a:solidFill>
                <a:srgbClr val="374151"/>
              </a:solidFill>
              <a:latin typeface="Poppins"/>
              <a:ea typeface="Poppins"/>
              <a:cs typeface="Poppins"/>
              <a:sym typeface="Poppins"/>
            </a:endParaRPr>
          </a:p>
          <a:p>
            <a:pPr indent="-298450" lvl="0" marL="457200" marR="0" rtl="0" algn="l">
              <a:lnSpc>
                <a:spcPct val="139973"/>
              </a:lnSpc>
              <a:spcBef>
                <a:spcPts val="0"/>
              </a:spcBef>
              <a:spcAft>
                <a:spcPts val="0"/>
              </a:spcAft>
              <a:buClr>
                <a:srgbClr val="374151"/>
              </a:buClr>
              <a:buSzPts val="1100"/>
              <a:buFont typeface="Poppins"/>
              <a:buChar char="●"/>
            </a:pPr>
            <a:r>
              <a:rPr lang="en" sz="1100">
                <a:solidFill>
                  <a:srgbClr val="374151"/>
                </a:solidFill>
                <a:latin typeface="Poppins"/>
                <a:ea typeface="Poppins"/>
                <a:cs typeface="Poppins"/>
                <a:sym typeface="Poppins"/>
              </a:rPr>
              <a:t>Simulation Software</a:t>
            </a:r>
            <a:endParaRPr sz="1100">
              <a:solidFill>
                <a:srgbClr val="374151"/>
              </a:solidFill>
              <a:latin typeface="Poppins"/>
              <a:ea typeface="Poppins"/>
              <a:cs typeface="Poppins"/>
              <a:sym typeface="Poppins"/>
            </a:endParaRPr>
          </a:p>
          <a:p>
            <a:pPr indent="-298450" lvl="0" marL="457200" marR="0" rtl="0" algn="l">
              <a:lnSpc>
                <a:spcPct val="139973"/>
              </a:lnSpc>
              <a:spcBef>
                <a:spcPts val="0"/>
              </a:spcBef>
              <a:spcAft>
                <a:spcPts val="0"/>
              </a:spcAft>
              <a:buClr>
                <a:srgbClr val="374151"/>
              </a:buClr>
              <a:buSzPts val="1100"/>
              <a:buFont typeface="Poppins"/>
              <a:buChar char="●"/>
            </a:pPr>
            <a:r>
              <a:rPr lang="en" sz="1100">
                <a:solidFill>
                  <a:srgbClr val="374151"/>
                </a:solidFill>
                <a:latin typeface="Poppins"/>
                <a:ea typeface="Poppins"/>
                <a:cs typeface="Poppins"/>
                <a:sym typeface="Poppins"/>
              </a:rPr>
              <a:t>UI/UX Tools</a:t>
            </a:r>
            <a:endParaRPr sz="1100">
              <a:solidFill>
                <a:srgbClr val="374151"/>
              </a:solidFill>
              <a:latin typeface="Poppins"/>
              <a:ea typeface="Poppins"/>
              <a:cs typeface="Poppins"/>
              <a:sym typeface="Poppins"/>
            </a:endParaRPr>
          </a:p>
        </p:txBody>
      </p:sp>
      <p:sp>
        <p:nvSpPr>
          <p:cNvPr id="472" name="Google Shape;472;p39"/>
          <p:cNvSpPr txBox="1"/>
          <p:nvPr/>
        </p:nvSpPr>
        <p:spPr>
          <a:xfrm>
            <a:off x="514325" y="3274950"/>
            <a:ext cx="5923200" cy="1354200"/>
          </a:xfrm>
          <a:prstGeom prst="rect">
            <a:avLst/>
          </a:prstGeom>
          <a:noFill/>
          <a:ln>
            <a:noFill/>
          </a:ln>
        </p:spPr>
        <p:txBody>
          <a:bodyPr anchorCtr="0" anchor="t" bIns="0" lIns="0" spcFirstLastPara="1" rIns="0" wrap="square" tIns="0">
            <a:spAutoFit/>
          </a:bodyPr>
          <a:lstStyle/>
          <a:p>
            <a:pPr indent="0" lvl="0" marL="0" marR="0" rtl="0" algn="l">
              <a:lnSpc>
                <a:spcPct val="139973"/>
              </a:lnSpc>
              <a:spcBef>
                <a:spcPts val="0"/>
              </a:spcBef>
              <a:spcAft>
                <a:spcPts val="0"/>
              </a:spcAft>
              <a:buNone/>
            </a:pPr>
            <a:r>
              <a:rPr b="1" lang="en" sz="1100">
                <a:latin typeface="Poppins"/>
                <a:ea typeface="Poppins"/>
                <a:cs typeface="Poppins"/>
                <a:sym typeface="Poppins"/>
              </a:rPr>
              <a:t>Data Security:</a:t>
            </a:r>
            <a:endParaRPr b="1" sz="1100">
              <a:latin typeface="Poppins"/>
              <a:ea typeface="Poppins"/>
              <a:cs typeface="Poppins"/>
              <a:sym typeface="Poppins"/>
            </a:endParaRPr>
          </a:p>
          <a:p>
            <a:pPr indent="0" lvl="0" marL="0" marR="0" rtl="0" algn="l">
              <a:lnSpc>
                <a:spcPct val="139973"/>
              </a:lnSpc>
              <a:spcBef>
                <a:spcPts val="0"/>
              </a:spcBef>
              <a:spcAft>
                <a:spcPts val="0"/>
              </a:spcAft>
              <a:buNone/>
            </a:pPr>
            <a:r>
              <a:rPr lang="en" sz="1100">
                <a:latin typeface="Poppins"/>
                <a:ea typeface="Poppins"/>
                <a:cs typeface="Poppins"/>
                <a:sym typeface="Poppins"/>
              </a:rPr>
              <a:t>Our data security protections and protocols ensure that all sensitive users medical information will be protected through tough encryption and a limited number of staff that can </a:t>
            </a:r>
            <a:r>
              <a:rPr lang="en" sz="1100">
                <a:latin typeface="Poppins"/>
                <a:ea typeface="Poppins"/>
                <a:cs typeface="Poppins"/>
                <a:sym typeface="Poppins"/>
              </a:rPr>
              <a:t>access</a:t>
            </a:r>
            <a:r>
              <a:rPr lang="en" sz="1100">
                <a:latin typeface="Poppins"/>
                <a:ea typeface="Poppins"/>
                <a:cs typeface="Poppins"/>
                <a:sym typeface="Poppins"/>
              </a:rPr>
              <a:t> it. Things like employee training, incident response actions, and </a:t>
            </a:r>
            <a:r>
              <a:rPr lang="en" sz="1100">
                <a:latin typeface="Poppins"/>
                <a:ea typeface="Poppins"/>
                <a:cs typeface="Poppins"/>
                <a:sym typeface="Poppins"/>
              </a:rPr>
              <a:t>continuous</a:t>
            </a:r>
            <a:r>
              <a:rPr lang="en" sz="1100">
                <a:latin typeface="Poppins"/>
                <a:ea typeface="Poppins"/>
                <a:cs typeface="Poppins"/>
                <a:sym typeface="Poppins"/>
              </a:rPr>
              <a:t> </a:t>
            </a:r>
            <a:r>
              <a:rPr lang="en" sz="1100">
                <a:latin typeface="Poppins"/>
                <a:ea typeface="Poppins"/>
                <a:cs typeface="Poppins"/>
                <a:sym typeface="Poppins"/>
              </a:rPr>
              <a:t>improvements</a:t>
            </a:r>
            <a:r>
              <a:rPr lang="en" sz="1100">
                <a:latin typeface="Poppins"/>
                <a:ea typeface="Poppins"/>
                <a:cs typeface="Poppins"/>
                <a:sym typeface="Poppins"/>
              </a:rPr>
              <a:t> to code and security </a:t>
            </a:r>
            <a:r>
              <a:rPr lang="en" sz="1100">
                <a:latin typeface="Poppins"/>
                <a:ea typeface="Poppins"/>
                <a:cs typeface="Poppins"/>
                <a:sym typeface="Poppins"/>
              </a:rPr>
              <a:t>measures</a:t>
            </a:r>
            <a:r>
              <a:rPr lang="en" sz="1100">
                <a:latin typeface="Poppins"/>
                <a:ea typeface="Poppins"/>
                <a:cs typeface="Poppins"/>
                <a:sym typeface="Poppins"/>
              </a:rPr>
              <a:t> will help ensure that our company has a </a:t>
            </a:r>
            <a:r>
              <a:rPr lang="en" sz="1100">
                <a:latin typeface="Poppins"/>
                <a:ea typeface="Poppins"/>
                <a:cs typeface="Poppins"/>
                <a:sym typeface="Poppins"/>
              </a:rPr>
              <a:t>safeguard</a:t>
            </a:r>
            <a:r>
              <a:rPr lang="en" sz="1100">
                <a:latin typeface="Poppins"/>
                <a:ea typeface="Poppins"/>
                <a:cs typeface="Poppins"/>
                <a:sym typeface="Poppins"/>
              </a:rPr>
              <a:t> for users medical data. </a:t>
            </a:r>
            <a:endParaRPr sz="1100">
              <a:latin typeface="Poppins"/>
              <a:ea typeface="Poppins"/>
              <a:cs typeface="Poppins"/>
              <a:sym typeface="Poppins"/>
            </a:endParaRPr>
          </a:p>
        </p:txBody>
      </p:sp>
    </p:spTree>
  </p:cSld>
  <p:clrMapOvr>
    <a:masterClrMapping/>
  </p:clrMapOvr>
  <mc:AlternateContent>
    <mc:Choice Requires="p14">
      <p:transition spd="med">
        <p14:prism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463"/>
                                        </p:tgtEl>
                                        <p:attrNameLst>
                                          <p:attrName>style.visibility</p:attrName>
                                        </p:attrNameLst>
                                      </p:cBhvr>
                                      <p:to>
                                        <p:strVal val="visible"/>
                                      </p:to>
                                    </p:set>
                                    <p:anim calcmode="lin" valueType="num">
                                      <p:cBhvr additive="base">
                                        <p:cTn dur="1000"/>
                                        <p:tgtEl>
                                          <p:spTgt spid="463"/>
                                        </p:tgtEl>
                                        <p:attrNameLst>
                                          <p:attrName>ppt_w</p:attrName>
                                        </p:attrNameLst>
                                      </p:cBhvr>
                                      <p:tavLst>
                                        <p:tav fmla="" tm="0">
                                          <p:val>
                                            <p:strVal val="0"/>
                                          </p:val>
                                        </p:tav>
                                        <p:tav fmla="" tm="100000">
                                          <p:val>
                                            <p:strVal val="#ppt_w"/>
                                          </p:val>
                                        </p:tav>
                                      </p:tavLst>
                                    </p:anim>
                                    <p:anim calcmode="lin" valueType="num">
                                      <p:cBhvr additive="base">
                                        <p:cTn dur="1000"/>
                                        <p:tgtEl>
                                          <p:spTgt spid="46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60"/>
                                        </p:tgtEl>
                                        <p:attrNameLst>
                                          <p:attrName>style.visibility</p:attrName>
                                        </p:attrNameLst>
                                      </p:cBhvr>
                                      <p:to>
                                        <p:strVal val="visible"/>
                                      </p:to>
                                    </p:set>
                                    <p:anim calcmode="lin" valueType="num">
                                      <p:cBhvr additive="base">
                                        <p:cTn dur="1000"/>
                                        <p:tgtEl>
                                          <p:spTgt spid="460"/>
                                        </p:tgtEl>
                                        <p:attrNameLst>
                                          <p:attrName>ppt_w</p:attrName>
                                        </p:attrNameLst>
                                      </p:cBhvr>
                                      <p:tavLst>
                                        <p:tav fmla="" tm="0">
                                          <p:val>
                                            <p:strVal val="0"/>
                                          </p:val>
                                        </p:tav>
                                        <p:tav fmla="" tm="100000">
                                          <p:val>
                                            <p:strVal val="#ppt_w"/>
                                          </p:val>
                                        </p:tav>
                                      </p:tavLst>
                                    </p:anim>
                                    <p:anim calcmode="lin" valueType="num">
                                      <p:cBhvr additive="base">
                                        <p:cTn dur="1000"/>
                                        <p:tgtEl>
                                          <p:spTgt spid="460"/>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471"/>
                                        </p:tgtEl>
                                        <p:attrNameLst>
                                          <p:attrName>style.visibility</p:attrName>
                                        </p:attrNameLst>
                                      </p:cBhvr>
                                      <p:to>
                                        <p:strVal val="visible"/>
                                      </p:to>
                                    </p:set>
                                    <p:anim calcmode="lin" valueType="num">
                                      <p:cBhvr additive="base">
                                        <p:cTn dur="1000"/>
                                        <p:tgtEl>
                                          <p:spTgt spid="471"/>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grpSp>
        <p:nvGrpSpPr>
          <p:cNvPr id="477" name="Google Shape;477;p40"/>
          <p:cNvGrpSpPr/>
          <p:nvPr/>
        </p:nvGrpSpPr>
        <p:grpSpPr>
          <a:xfrm>
            <a:off x="0" y="3013198"/>
            <a:ext cx="9143818" cy="2195500"/>
            <a:chOff x="0" y="-47625"/>
            <a:chExt cx="4816592" cy="1156500"/>
          </a:xfrm>
        </p:grpSpPr>
        <p:sp>
          <p:nvSpPr>
            <p:cNvPr id="478" name="Google Shape;478;p40"/>
            <p:cNvSpPr/>
            <p:nvPr/>
          </p:nvSpPr>
          <p:spPr>
            <a:xfrm>
              <a:off x="0" y="0"/>
              <a:ext cx="4816592" cy="1108795"/>
            </a:xfrm>
            <a:custGeom>
              <a:rect b="b" l="l" r="r" t="t"/>
              <a:pathLst>
                <a:path extrusionOk="0" h="1108795" w="4816592">
                  <a:moveTo>
                    <a:pt x="21590" y="0"/>
                  </a:moveTo>
                  <a:lnTo>
                    <a:pt x="4795002" y="0"/>
                  </a:lnTo>
                  <a:cubicBezTo>
                    <a:pt x="4800728" y="0"/>
                    <a:pt x="4806220" y="2275"/>
                    <a:pt x="4810269" y="6324"/>
                  </a:cubicBezTo>
                  <a:cubicBezTo>
                    <a:pt x="4814318" y="10372"/>
                    <a:pt x="4816592" y="15864"/>
                    <a:pt x="4816592" y="21590"/>
                  </a:cubicBezTo>
                  <a:lnTo>
                    <a:pt x="4816592" y="1087205"/>
                  </a:lnTo>
                  <a:cubicBezTo>
                    <a:pt x="4816592" y="1099129"/>
                    <a:pt x="4806926" y="1108795"/>
                    <a:pt x="4795002" y="1108795"/>
                  </a:cubicBezTo>
                  <a:lnTo>
                    <a:pt x="21590" y="1108795"/>
                  </a:lnTo>
                  <a:cubicBezTo>
                    <a:pt x="15864" y="1108795"/>
                    <a:pt x="10372" y="1106520"/>
                    <a:pt x="6324" y="1102471"/>
                  </a:cubicBezTo>
                  <a:cubicBezTo>
                    <a:pt x="2275" y="1098422"/>
                    <a:pt x="0" y="1092931"/>
                    <a:pt x="0" y="1087205"/>
                  </a:cubicBezTo>
                  <a:lnTo>
                    <a:pt x="0" y="21590"/>
                  </a:lnTo>
                  <a:cubicBezTo>
                    <a:pt x="0" y="9666"/>
                    <a:pt x="9666" y="0"/>
                    <a:pt x="2159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9" name="Google Shape;479;p40"/>
            <p:cNvSpPr txBox="1"/>
            <p:nvPr/>
          </p:nvSpPr>
          <p:spPr>
            <a:xfrm>
              <a:off x="0" y="-47625"/>
              <a:ext cx="4816500" cy="1156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80" name="Google Shape;480;p40"/>
          <p:cNvGrpSpPr/>
          <p:nvPr/>
        </p:nvGrpSpPr>
        <p:grpSpPr>
          <a:xfrm>
            <a:off x="1044248" y="2077811"/>
            <a:ext cx="1858913" cy="1961427"/>
            <a:chOff x="0" y="-47625"/>
            <a:chExt cx="979200" cy="1033200"/>
          </a:xfrm>
        </p:grpSpPr>
        <p:sp>
          <p:nvSpPr>
            <p:cNvPr id="481" name="Google Shape;481;p40"/>
            <p:cNvSpPr/>
            <p:nvPr/>
          </p:nvSpPr>
          <p:spPr>
            <a:xfrm>
              <a:off x="0" y="0"/>
              <a:ext cx="979186" cy="985429"/>
            </a:xfrm>
            <a:custGeom>
              <a:rect b="b" l="l" r="r" t="t"/>
              <a:pathLst>
                <a:path extrusionOk="0" h="985429" w="979186">
                  <a:moveTo>
                    <a:pt x="106201" y="0"/>
                  </a:moveTo>
                  <a:lnTo>
                    <a:pt x="872985" y="0"/>
                  </a:lnTo>
                  <a:cubicBezTo>
                    <a:pt x="931638" y="0"/>
                    <a:pt x="979186" y="47548"/>
                    <a:pt x="979186" y="106201"/>
                  </a:cubicBezTo>
                  <a:lnTo>
                    <a:pt x="979186" y="879228"/>
                  </a:lnTo>
                  <a:cubicBezTo>
                    <a:pt x="979186" y="937881"/>
                    <a:pt x="931638" y="985429"/>
                    <a:pt x="872985" y="985429"/>
                  </a:cubicBezTo>
                  <a:lnTo>
                    <a:pt x="106201" y="985429"/>
                  </a:lnTo>
                  <a:cubicBezTo>
                    <a:pt x="78035" y="985429"/>
                    <a:pt x="51022" y="974240"/>
                    <a:pt x="31105" y="954323"/>
                  </a:cubicBezTo>
                  <a:cubicBezTo>
                    <a:pt x="11189" y="934407"/>
                    <a:pt x="0" y="907394"/>
                    <a:pt x="0" y="879228"/>
                  </a:cubicBezTo>
                  <a:lnTo>
                    <a:pt x="0" y="106201"/>
                  </a:lnTo>
                  <a:cubicBezTo>
                    <a:pt x="0" y="47548"/>
                    <a:pt x="47548" y="0"/>
                    <a:pt x="106201"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2" name="Google Shape;482;p40"/>
            <p:cNvSpPr txBox="1"/>
            <p:nvPr/>
          </p:nvSpPr>
          <p:spPr>
            <a:xfrm>
              <a:off x="0" y="-47625"/>
              <a:ext cx="979200" cy="10332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83" name="Google Shape;483;p40"/>
          <p:cNvSpPr txBox="1"/>
          <p:nvPr/>
        </p:nvSpPr>
        <p:spPr>
          <a:xfrm>
            <a:off x="3484602" y="476250"/>
            <a:ext cx="2174700" cy="307800"/>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b="1" i="0" lang="en" sz="2000" u="none" cap="none" strike="noStrike">
                <a:solidFill>
                  <a:srgbClr val="000000"/>
                </a:solidFill>
                <a:latin typeface="Lato"/>
                <a:ea typeface="Lato"/>
                <a:cs typeface="Lato"/>
                <a:sym typeface="Lato"/>
              </a:rPr>
              <a:t>ABOUT </a:t>
            </a:r>
            <a:endParaRPr sz="700"/>
          </a:p>
        </p:txBody>
      </p:sp>
      <p:sp>
        <p:nvSpPr>
          <p:cNvPr id="484" name="Google Shape;484;p40"/>
          <p:cNvSpPr txBox="1"/>
          <p:nvPr/>
        </p:nvSpPr>
        <p:spPr>
          <a:xfrm>
            <a:off x="2493807" y="844239"/>
            <a:ext cx="4156500" cy="415500"/>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b="0" i="0" lang="en" sz="2700" u="none" cap="none" strike="noStrike">
                <a:solidFill>
                  <a:srgbClr val="004AAD"/>
                </a:solidFill>
                <a:latin typeface="League Spartan"/>
                <a:ea typeface="League Spartan"/>
                <a:cs typeface="League Spartan"/>
                <a:sym typeface="League Spartan"/>
              </a:rPr>
              <a:t>OUR </a:t>
            </a:r>
            <a:r>
              <a:rPr lang="en" sz="2700">
                <a:solidFill>
                  <a:srgbClr val="004AAD"/>
                </a:solidFill>
                <a:latin typeface="League Spartan"/>
                <a:ea typeface="League Spartan"/>
                <a:cs typeface="League Spartan"/>
                <a:sym typeface="League Spartan"/>
              </a:rPr>
              <a:t>IT SETUP</a:t>
            </a:r>
            <a:endParaRPr sz="700"/>
          </a:p>
        </p:txBody>
      </p:sp>
      <p:grpSp>
        <p:nvGrpSpPr>
          <p:cNvPr id="485" name="Google Shape;485;p40"/>
          <p:cNvGrpSpPr/>
          <p:nvPr/>
        </p:nvGrpSpPr>
        <p:grpSpPr>
          <a:xfrm>
            <a:off x="3643718" y="2077811"/>
            <a:ext cx="1858913" cy="1961427"/>
            <a:chOff x="0" y="-47625"/>
            <a:chExt cx="979200" cy="1033200"/>
          </a:xfrm>
        </p:grpSpPr>
        <p:sp>
          <p:nvSpPr>
            <p:cNvPr id="486" name="Google Shape;486;p40"/>
            <p:cNvSpPr/>
            <p:nvPr/>
          </p:nvSpPr>
          <p:spPr>
            <a:xfrm>
              <a:off x="0" y="0"/>
              <a:ext cx="979186" cy="985429"/>
            </a:xfrm>
            <a:custGeom>
              <a:rect b="b" l="l" r="r" t="t"/>
              <a:pathLst>
                <a:path extrusionOk="0" h="985429" w="979186">
                  <a:moveTo>
                    <a:pt x="106201" y="0"/>
                  </a:moveTo>
                  <a:lnTo>
                    <a:pt x="872985" y="0"/>
                  </a:lnTo>
                  <a:cubicBezTo>
                    <a:pt x="931638" y="0"/>
                    <a:pt x="979186" y="47548"/>
                    <a:pt x="979186" y="106201"/>
                  </a:cubicBezTo>
                  <a:lnTo>
                    <a:pt x="979186" y="879228"/>
                  </a:lnTo>
                  <a:cubicBezTo>
                    <a:pt x="979186" y="937881"/>
                    <a:pt x="931638" y="985429"/>
                    <a:pt x="872985" y="985429"/>
                  </a:cubicBezTo>
                  <a:lnTo>
                    <a:pt x="106201" y="985429"/>
                  </a:lnTo>
                  <a:cubicBezTo>
                    <a:pt x="78035" y="985429"/>
                    <a:pt x="51022" y="974240"/>
                    <a:pt x="31105" y="954323"/>
                  </a:cubicBezTo>
                  <a:cubicBezTo>
                    <a:pt x="11189" y="934407"/>
                    <a:pt x="0" y="907394"/>
                    <a:pt x="0" y="879228"/>
                  </a:cubicBezTo>
                  <a:lnTo>
                    <a:pt x="0" y="106201"/>
                  </a:lnTo>
                  <a:cubicBezTo>
                    <a:pt x="0" y="47548"/>
                    <a:pt x="47548" y="0"/>
                    <a:pt x="106201"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7" name="Google Shape;487;p40"/>
            <p:cNvSpPr txBox="1"/>
            <p:nvPr/>
          </p:nvSpPr>
          <p:spPr>
            <a:xfrm>
              <a:off x="0" y="-47625"/>
              <a:ext cx="979200" cy="10332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88" name="Google Shape;488;p40"/>
          <p:cNvGrpSpPr/>
          <p:nvPr/>
        </p:nvGrpSpPr>
        <p:grpSpPr>
          <a:xfrm>
            <a:off x="6240829" y="2077811"/>
            <a:ext cx="1858913" cy="1961427"/>
            <a:chOff x="0" y="-47625"/>
            <a:chExt cx="979200" cy="1033200"/>
          </a:xfrm>
        </p:grpSpPr>
        <p:sp>
          <p:nvSpPr>
            <p:cNvPr id="489" name="Google Shape;489;p40"/>
            <p:cNvSpPr/>
            <p:nvPr/>
          </p:nvSpPr>
          <p:spPr>
            <a:xfrm>
              <a:off x="0" y="0"/>
              <a:ext cx="979186" cy="985429"/>
            </a:xfrm>
            <a:custGeom>
              <a:rect b="b" l="l" r="r" t="t"/>
              <a:pathLst>
                <a:path extrusionOk="0" h="985429" w="979186">
                  <a:moveTo>
                    <a:pt x="106201" y="0"/>
                  </a:moveTo>
                  <a:lnTo>
                    <a:pt x="872985" y="0"/>
                  </a:lnTo>
                  <a:cubicBezTo>
                    <a:pt x="931638" y="0"/>
                    <a:pt x="979186" y="47548"/>
                    <a:pt x="979186" y="106201"/>
                  </a:cubicBezTo>
                  <a:lnTo>
                    <a:pt x="979186" y="879228"/>
                  </a:lnTo>
                  <a:cubicBezTo>
                    <a:pt x="979186" y="937881"/>
                    <a:pt x="931638" y="985429"/>
                    <a:pt x="872985" y="985429"/>
                  </a:cubicBezTo>
                  <a:lnTo>
                    <a:pt x="106201" y="985429"/>
                  </a:lnTo>
                  <a:cubicBezTo>
                    <a:pt x="78035" y="985429"/>
                    <a:pt x="51022" y="974240"/>
                    <a:pt x="31105" y="954323"/>
                  </a:cubicBezTo>
                  <a:cubicBezTo>
                    <a:pt x="11189" y="934407"/>
                    <a:pt x="0" y="907394"/>
                    <a:pt x="0" y="879228"/>
                  </a:cubicBezTo>
                  <a:lnTo>
                    <a:pt x="0" y="106201"/>
                  </a:lnTo>
                  <a:cubicBezTo>
                    <a:pt x="0" y="47548"/>
                    <a:pt x="47548" y="0"/>
                    <a:pt x="106201"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0" name="Google Shape;490;p40"/>
            <p:cNvSpPr txBox="1"/>
            <p:nvPr/>
          </p:nvSpPr>
          <p:spPr>
            <a:xfrm>
              <a:off x="0" y="-47625"/>
              <a:ext cx="979200" cy="10332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91" name="Google Shape;491;p40"/>
          <p:cNvSpPr txBox="1"/>
          <p:nvPr/>
        </p:nvSpPr>
        <p:spPr>
          <a:xfrm>
            <a:off x="2018675" y="4196775"/>
            <a:ext cx="5109000" cy="880200"/>
          </a:xfrm>
          <a:prstGeom prst="rect">
            <a:avLst/>
          </a:prstGeom>
          <a:noFill/>
          <a:ln>
            <a:noFill/>
          </a:ln>
        </p:spPr>
        <p:txBody>
          <a:bodyPr anchorCtr="0" anchor="t" bIns="0" lIns="0" spcFirstLastPara="1" rIns="0" wrap="square" tIns="0">
            <a:spAutoFit/>
          </a:bodyPr>
          <a:lstStyle/>
          <a:p>
            <a:pPr indent="0" lvl="0" marL="0" marR="0" rtl="0" algn="ctr">
              <a:lnSpc>
                <a:spcPct val="139973"/>
              </a:lnSpc>
              <a:spcBef>
                <a:spcPts val="0"/>
              </a:spcBef>
              <a:spcAft>
                <a:spcPts val="0"/>
              </a:spcAft>
              <a:buNone/>
            </a:pPr>
            <a:r>
              <a:rPr lang="en" sz="1100">
                <a:solidFill>
                  <a:srgbClr val="FFFFFF"/>
                </a:solidFill>
                <a:latin typeface="Poppins"/>
                <a:ea typeface="Poppins"/>
                <a:cs typeface="Poppins"/>
                <a:sym typeface="Poppins"/>
              </a:rPr>
              <a:t>Prices listed are what we sell individual products at to medical facilities and hospitals. It also includes the price to set up our </a:t>
            </a:r>
            <a:r>
              <a:rPr lang="en" sz="1100">
                <a:solidFill>
                  <a:srgbClr val="FFFFFF"/>
                </a:solidFill>
                <a:latin typeface="Poppins"/>
                <a:ea typeface="Poppins"/>
                <a:cs typeface="Poppins"/>
                <a:sym typeface="Poppins"/>
              </a:rPr>
              <a:t>company's</a:t>
            </a:r>
            <a:r>
              <a:rPr lang="en" sz="1100">
                <a:solidFill>
                  <a:srgbClr val="FFFFFF"/>
                </a:solidFill>
                <a:latin typeface="Poppins"/>
                <a:ea typeface="Poppins"/>
                <a:cs typeface="Poppins"/>
                <a:sym typeface="Poppins"/>
              </a:rPr>
              <a:t> </a:t>
            </a:r>
            <a:r>
              <a:rPr lang="en" sz="1100">
                <a:solidFill>
                  <a:srgbClr val="FFFFFF"/>
                </a:solidFill>
                <a:latin typeface="Poppins"/>
                <a:ea typeface="Poppins"/>
                <a:cs typeface="Poppins"/>
                <a:sym typeface="Poppins"/>
              </a:rPr>
              <a:t>environment</a:t>
            </a:r>
            <a:r>
              <a:rPr lang="en" sz="1100">
                <a:solidFill>
                  <a:srgbClr val="FFFFFF"/>
                </a:solidFill>
                <a:latin typeface="Poppins"/>
                <a:ea typeface="Poppins"/>
                <a:cs typeface="Poppins"/>
                <a:sym typeface="Poppins"/>
              </a:rPr>
              <a:t>. Long-Term contracts will result in reduced rate depending on contract duration and number of machines bought.</a:t>
            </a:r>
            <a:endParaRPr sz="1100">
              <a:solidFill>
                <a:srgbClr val="FFFFFF"/>
              </a:solidFill>
              <a:latin typeface="Poppins"/>
              <a:ea typeface="Poppins"/>
              <a:cs typeface="Poppins"/>
              <a:sym typeface="Poppins"/>
            </a:endParaRPr>
          </a:p>
        </p:txBody>
      </p:sp>
      <p:sp>
        <p:nvSpPr>
          <p:cNvPr id="492" name="Google Shape;492;p40"/>
          <p:cNvSpPr txBox="1"/>
          <p:nvPr/>
        </p:nvSpPr>
        <p:spPr>
          <a:xfrm>
            <a:off x="1170329" y="2340762"/>
            <a:ext cx="1611600" cy="554100"/>
          </a:xfrm>
          <a:prstGeom prst="rect">
            <a:avLst/>
          </a:prstGeom>
          <a:noFill/>
          <a:ln>
            <a:noFill/>
          </a:ln>
        </p:spPr>
        <p:txBody>
          <a:bodyPr anchorCtr="0" anchor="t" bIns="0" lIns="0" spcFirstLastPara="1" rIns="0" wrap="square" tIns="0">
            <a:spAutoFit/>
          </a:bodyPr>
          <a:lstStyle/>
          <a:p>
            <a:pPr indent="0" lvl="0" marL="0" marR="0" rtl="0" algn="ctr">
              <a:lnSpc>
                <a:spcPct val="140026"/>
              </a:lnSpc>
              <a:spcBef>
                <a:spcPts val="0"/>
              </a:spcBef>
              <a:spcAft>
                <a:spcPts val="0"/>
              </a:spcAft>
              <a:buNone/>
            </a:pPr>
            <a:r>
              <a:rPr b="1" lang="en" sz="1500">
                <a:latin typeface="Lato"/>
                <a:ea typeface="Lato"/>
                <a:cs typeface="Lato"/>
                <a:sym typeface="Lato"/>
              </a:rPr>
              <a:t>AI DIAGNOSIS ASSISTANT</a:t>
            </a:r>
            <a:endParaRPr sz="700"/>
          </a:p>
        </p:txBody>
      </p:sp>
      <p:sp>
        <p:nvSpPr>
          <p:cNvPr id="493" name="Google Shape;493;p40"/>
          <p:cNvSpPr txBox="1"/>
          <p:nvPr/>
        </p:nvSpPr>
        <p:spPr>
          <a:xfrm>
            <a:off x="3767324" y="2347937"/>
            <a:ext cx="1611600" cy="554100"/>
          </a:xfrm>
          <a:prstGeom prst="rect">
            <a:avLst/>
          </a:prstGeom>
          <a:noFill/>
          <a:ln>
            <a:noFill/>
          </a:ln>
        </p:spPr>
        <p:txBody>
          <a:bodyPr anchorCtr="0" anchor="t" bIns="0" lIns="0" spcFirstLastPara="1" rIns="0" wrap="square" tIns="0">
            <a:spAutoFit/>
          </a:bodyPr>
          <a:lstStyle/>
          <a:p>
            <a:pPr indent="0" lvl="0" marL="0" marR="0" rtl="0" algn="ctr">
              <a:lnSpc>
                <a:spcPct val="140026"/>
              </a:lnSpc>
              <a:spcBef>
                <a:spcPts val="0"/>
              </a:spcBef>
              <a:spcAft>
                <a:spcPts val="0"/>
              </a:spcAft>
              <a:buNone/>
            </a:pPr>
            <a:r>
              <a:rPr b="1" lang="en" sz="1500">
                <a:latin typeface="Lato"/>
                <a:ea typeface="Lato"/>
                <a:cs typeface="Lato"/>
                <a:sym typeface="Lato"/>
              </a:rPr>
              <a:t>AI SURGICAL ROBOT</a:t>
            </a:r>
            <a:endParaRPr sz="700"/>
          </a:p>
        </p:txBody>
      </p:sp>
      <p:sp>
        <p:nvSpPr>
          <p:cNvPr id="494" name="Google Shape;494;p40"/>
          <p:cNvSpPr txBox="1"/>
          <p:nvPr/>
        </p:nvSpPr>
        <p:spPr>
          <a:xfrm>
            <a:off x="6243199" y="2314325"/>
            <a:ext cx="1858800" cy="554100"/>
          </a:xfrm>
          <a:prstGeom prst="rect">
            <a:avLst/>
          </a:prstGeom>
          <a:noFill/>
          <a:ln>
            <a:noFill/>
          </a:ln>
        </p:spPr>
        <p:txBody>
          <a:bodyPr anchorCtr="0" anchor="t" bIns="0" lIns="0" spcFirstLastPara="1" rIns="0" wrap="square" tIns="0">
            <a:spAutoFit/>
          </a:bodyPr>
          <a:lstStyle/>
          <a:p>
            <a:pPr indent="0" lvl="0" marL="0" marR="0" rtl="0" algn="ctr">
              <a:lnSpc>
                <a:spcPct val="140026"/>
              </a:lnSpc>
              <a:spcBef>
                <a:spcPts val="0"/>
              </a:spcBef>
              <a:spcAft>
                <a:spcPts val="0"/>
              </a:spcAft>
              <a:buNone/>
            </a:pPr>
            <a:r>
              <a:rPr b="1" lang="en" sz="1500">
                <a:latin typeface="Lato"/>
                <a:ea typeface="Lato"/>
                <a:cs typeface="Lato"/>
                <a:sym typeface="Lato"/>
              </a:rPr>
              <a:t>AI </a:t>
            </a:r>
            <a:r>
              <a:rPr b="1" lang="en" sz="1500">
                <a:latin typeface="Lato"/>
                <a:ea typeface="Lato"/>
                <a:cs typeface="Lato"/>
                <a:sym typeface="Lato"/>
              </a:rPr>
              <a:t>ENVIRONMENT</a:t>
            </a:r>
            <a:r>
              <a:rPr b="1" lang="en" sz="1500">
                <a:latin typeface="Lato"/>
                <a:ea typeface="Lato"/>
                <a:cs typeface="Lato"/>
                <a:sym typeface="Lato"/>
              </a:rPr>
              <a:t> SETUP</a:t>
            </a:r>
            <a:endParaRPr sz="1500">
              <a:latin typeface="Lato"/>
              <a:ea typeface="Lato"/>
              <a:cs typeface="Lato"/>
              <a:sym typeface="Lato"/>
            </a:endParaRPr>
          </a:p>
        </p:txBody>
      </p:sp>
      <p:sp>
        <p:nvSpPr>
          <p:cNvPr id="495" name="Google Shape;495;p40"/>
          <p:cNvSpPr txBox="1"/>
          <p:nvPr/>
        </p:nvSpPr>
        <p:spPr>
          <a:xfrm>
            <a:off x="1252174" y="3051222"/>
            <a:ext cx="1443000" cy="415500"/>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b="0" i="0" lang="en" sz="2700" u="none" cap="none" strike="noStrike">
                <a:solidFill>
                  <a:srgbClr val="004AAD"/>
                </a:solidFill>
                <a:latin typeface="League Spartan"/>
                <a:ea typeface="League Spartan"/>
                <a:cs typeface="League Spartan"/>
                <a:sym typeface="League Spartan"/>
              </a:rPr>
              <a:t>$</a:t>
            </a:r>
            <a:r>
              <a:rPr lang="en" sz="2700">
                <a:solidFill>
                  <a:srgbClr val="004AAD"/>
                </a:solidFill>
                <a:latin typeface="League Spartan"/>
                <a:ea typeface="League Spartan"/>
                <a:cs typeface="League Spartan"/>
                <a:sym typeface="League Spartan"/>
              </a:rPr>
              <a:t>530,000</a:t>
            </a:r>
            <a:endParaRPr sz="700"/>
          </a:p>
        </p:txBody>
      </p:sp>
      <p:sp>
        <p:nvSpPr>
          <p:cNvPr id="496" name="Google Shape;496;p40"/>
          <p:cNvSpPr txBox="1"/>
          <p:nvPr/>
        </p:nvSpPr>
        <p:spPr>
          <a:xfrm>
            <a:off x="3643725" y="3051225"/>
            <a:ext cx="1819500" cy="415500"/>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lang="en" sz="2700">
                <a:latin typeface="League Spartan"/>
                <a:ea typeface="League Spartan"/>
                <a:cs typeface="League Spartan"/>
                <a:sym typeface="League Spartan"/>
              </a:rPr>
              <a:t>$800,000</a:t>
            </a:r>
            <a:endParaRPr sz="2700">
              <a:latin typeface="League Spartan"/>
              <a:ea typeface="League Spartan"/>
              <a:cs typeface="League Spartan"/>
              <a:sym typeface="League Spartan"/>
            </a:endParaRPr>
          </a:p>
        </p:txBody>
      </p:sp>
      <p:sp>
        <p:nvSpPr>
          <p:cNvPr id="497" name="Google Shape;497;p40"/>
          <p:cNvSpPr txBox="1"/>
          <p:nvPr/>
        </p:nvSpPr>
        <p:spPr>
          <a:xfrm>
            <a:off x="6487975" y="3051225"/>
            <a:ext cx="1858800" cy="415500"/>
          </a:xfrm>
          <a:prstGeom prst="rect">
            <a:avLst/>
          </a:prstGeom>
          <a:noFill/>
          <a:ln>
            <a:noFill/>
          </a:ln>
        </p:spPr>
        <p:txBody>
          <a:bodyPr anchorCtr="0" anchor="t" bIns="0" lIns="0" spcFirstLastPara="1" rIns="0" wrap="square" tIns="0">
            <a:spAutoFit/>
          </a:bodyPr>
          <a:lstStyle/>
          <a:p>
            <a:pPr indent="0" lvl="0" marL="0" marR="0" rtl="0" algn="l">
              <a:lnSpc>
                <a:spcPct val="139992"/>
              </a:lnSpc>
              <a:spcBef>
                <a:spcPts val="0"/>
              </a:spcBef>
              <a:spcAft>
                <a:spcPts val="0"/>
              </a:spcAft>
              <a:buNone/>
            </a:pPr>
            <a:r>
              <a:rPr b="0" i="0" lang="en" sz="2700" u="none" cap="none" strike="noStrike">
                <a:solidFill>
                  <a:srgbClr val="004AAD"/>
                </a:solidFill>
                <a:latin typeface="League Spartan"/>
                <a:ea typeface="League Spartan"/>
                <a:cs typeface="League Spartan"/>
                <a:sym typeface="League Spartan"/>
              </a:rPr>
              <a:t>$</a:t>
            </a:r>
            <a:r>
              <a:rPr lang="en" sz="2700">
                <a:solidFill>
                  <a:srgbClr val="004AAD"/>
                </a:solidFill>
                <a:latin typeface="League Spartan"/>
                <a:ea typeface="League Spartan"/>
                <a:cs typeface="League Spartan"/>
                <a:sym typeface="League Spartan"/>
              </a:rPr>
              <a:t>100,000</a:t>
            </a:r>
            <a:endParaRPr sz="700"/>
          </a:p>
        </p:txBody>
      </p:sp>
    </p:spTree>
  </p:cSld>
  <p:clrMapOvr>
    <a:masterClrMapping/>
  </p:clrMapOvr>
  <mc:AlternateContent>
    <mc:Choice Requires="p14">
      <p:transition spd="med">
        <p14:gallery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495"/>
                                        </p:tgtEl>
                                        <p:attrNameLst>
                                          <p:attrName>style.visibility</p:attrName>
                                        </p:attrNameLst>
                                      </p:cBhvr>
                                      <p:to>
                                        <p:strVal val="visible"/>
                                      </p:to>
                                    </p:set>
                                    <p:anim calcmode="lin" valueType="num">
                                      <p:cBhvr additive="base">
                                        <p:cTn dur="1000"/>
                                        <p:tgtEl>
                                          <p:spTgt spid="495"/>
                                        </p:tgtEl>
                                        <p:attrNameLst>
                                          <p:attrName>ppt_w</p:attrName>
                                        </p:attrNameLst>
                                      </p:cBhvr>
                                      <p:tavLst>
                                        <p:tav fmla="" tm="0">
                                          <p:val>
                                            <p:strVal val="0"/>
                                          </p:val>
                                        </p:tav>
                                        <p:tav fmla="" tm="100000">
                                          <p:val>
                                            <p:strVal val="#ppt_w"/>
                                          </p:val>
                                        </p:tav>
                                      </p:tavLst>
                                    </p:anim>
                                    <p:anim calcmode="lin" valueType="num">
                                      <p:cBhvr additive="base">
                                        <p:cTn dur="1000"/>
                                        <p:tgtEl>
                                          <p:spTgt spid="49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496"/>
                                        </p:tgtEl>
                                        <p:attrNameLst>
                                          <p:attrName>style.visibility</p:attrName>
                                        </p:attrNameLst>
                                      </p:cBhvr>
                                      <p:to>
                                        <p:strVal val="visible"/>
                                      </p:to>
                                    </p:set>
                                    <p:anim calcmode="lin" valueType="num">
                                      <p:cBhvr additive="base">
                                        <p:cTn dur="1000"/>
                                        <p:tgtEl>
                                          <p:spTgt spid="496"/>
                                        </p:tgtEl>
                                        <p:attrNameLst>
                                          <p:attrName>ppt_w</p:attrName>
                                        </p:attrNameLst>
                                      </p:cBhvr>
                                      <p:tavLst>
                                        <p:tav fmla="" tm="0">
                                          <p:val>
                                            <p:strVal val="0"/>
                                          </p:val>
                                        </p:tav>
                                        <p:tav fmla="" tm="100000">
                                          <p:val>
                                            <p:strVal val="#ppt_w"/>
                                          </p:val>
                                        </p:tav>
                                      </p:tavLst>
                                    </p:anim>
                                    <p:anim calcmode="lin" valueType="num">
                                      <p:cBhvr additive="base">
                                        <p:cTn dur="1000"/>
                                        <p:tgtEl>
                                          <p:spTgt spid="496"/>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497"/>
                                        </p:tgtEl>
                                        <p:attrNameLst>
                                          <p:attrName>style.visibility</p:attrName>
                                        </p:attrNameLst>
                                      </p:cBhvr>
                                      <p:to>
                                        <p:strVal val="visible"/>
                                      </p:to>
                                    </p:set>
                                    <p:anim calcmode="lin" valueType="num">
                                      <p:cBhvr additive="base">
                                        <p:cTn dur="1000"/>
                                        <p:tgtEl>
                                          <p:spTgt spid="497"/>
                                        </p:tgtEl>
                                        <p:attrNameLst>
                                          <p:attrName>ppt_w</p:attrName>
                                        </p:attrNameLst>
                                      </p:cBhvr>
                                      <p:tavLst>
                                        <p:tav fmla="" tm="0">
                                          <p:val>
                                            <p:strVal val="0"/>
                                          </p:val>
                                        </p:tav>
                                        <p:tav fmla="" tm="100000">
                                          <p:val>
                                            <p:strVal val="#ppt_w"/>
                                          </p:val>
                                        </p:tav>
                                      </p:tavLst>
                                    </p:anim>
                                    <p:anim calcmode="lin" valueType="num">
                                      <p:cBhvr additive="base">
                                        <p:cTn dur="1000"/>
                                        <p:tgtEl>
                                          <p:spTgt spid="49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1"/>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3" l="0" r="0" t="-16664"/>
            </a:stretch>
          </a:blipFill>
          <a:ln>
            <a:noFill/>
          </a:ln>
        </p:spPr>
      </p:sp>
      <p:grpSp>
        <p:nvGrpSpPr>
          <p:cNvPr id="503" name="Google Shape;503;p41"/>
          <p:cNvGrpSpPr/>
          <p:nvPr/>
        </p:nvGrpSpPr>
        <p:grpSpPr>
          <a:xfrm>
            <a:off x="5204569" y="1371485"/>
            <a:ext cx="4256366" cy="893468"/>
            <a:chOff x="0" y="-47625"/>
            <a:chExt cx="2242036" cy="470633"/>
          </a:xfrm>
        </p:grpSpPr>
        <p:sp>
          <p:nvSpPr>
            <p:cNvPr id="504" name="Google Shape;504;p41"/>
            <p:cNvSpPr/>
            <p:nvPr/>
          </p:nvSpPr>
          <p:spPr>
            <a:xfrm>
              <a:off x="0" y="0"/>
              <a:ext cx="2242036" cy="423008"/>
            </a:xfrm>
            <a:custGeom>
              <a:rect b="b" l="l" r="r" t="t"/>
              <a:pathLst>
                <a:path extrusionOk="0" h="423008" w="2242036">
                  <a:moveTo>
                    <a:pt x="0" y="0"/>
                  </a:moveTo>
                  <a:lnTo>
                    <a:pt x="2242036" y="0"/>
                  </a:lnTo>
                  <a:lnTo>
                    <a:pt x="2242036" y="423008"/>
                  </a:lnTo>
                  <a:lnTo>
                    <a:pt x="0" y="423008"/>
                  </a:lnTo>
                  <a:close/>
                </a:path>
              </a:pathLst>
            </a:custGeom>
            <a:gradFill>
              <a:gsLst>
                <a:gs pos="0">
                  <a:srgbClr val="000000"/>
                </a:gs>
                <a:gs pos="100000">
                  <a:srgbClr val="3533CD"/>
                </a:gs>
              </a:gsLst>
              <a:lin ang="0" scaled="0"/>
            </a:gradFill>
            <a:ln>
              <a:noFill/>
            </a:ln>
          </p:spPr>
        </p:sp>
        <p:sp>
          <p:nvSpPr>
            <p:cNvPr id="505" name="Google Shape;505;p41"/>
            <p:cNvSpPr txBox="1"/>
            <p:nvPr/>
          </p:nvSpPr>
          <p:spPr>
            <a:xfrm>
              <a:off x="0" y="-47625"/>
              <a:ext cx="2242036" cy="47063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06" name="Google Shape;506;p41"/>
          <p:cNvGrpSpPr/>
          <p:nvPr/>
        </p:nvGrpSpPr>
        <p:grpSpPr>
          <a:xfrm>
            <a:off x="5204569" y="2788134"/>
            <a:ext cx="4256366" cy="893468"/>
            <a:chOff x="0" y="-47625"/>
            <a:chExt cx="2242036" cy="470633"/>
          </a:xfrm>
        </p:grpSpPr>
        <p:sp>
          <p:nvSpPr>
            <p:cNvPr id="507" name="Google Shape;507;p41"/>
            <p:cNvSpPr/>
            <p:nvPr/>
          </p:nvSpPr>
          <p:spPr>
            <a:xfrm>
              <a:off x="0" y="0"/>
              <a:ext cx="2242036" cy="423008"/>
            </a:xfrm>
            <a:custGeom>
              <a:rect b="b" l="l" r="r" t="t"/>
              <a:pathLst>
                <a:path extrusionOk="0" h="423008" w="2242036">
                  <a:moveTo>
                    <a:pt x="0" y="0"/>
                  </a:moveTo>
                  <a:lnTo>
                    <a:pt x="2242036" y="0"/>
                  </a:lnTo>
                  <a:lnTo>
                    <a:pt x="2242036" y="423008"/>
                  </a:lnTo>
                  <a:lnTo>
                    <a:pt x="0" y="423008"/>
                  </a:lnTo>
                  <a:close/>
                </a:path>
              </a:pathLst>
            </a:custGeom>
            <a:gradFill>
              <a:gsLst>
                <a:gs pos="0">
                  <a:srgbClr val="000000"/>
                </a:gs>
                <a:gs pos="100000">
                  <a:srgbClr val="3533CD"/>
                </a:gs>
              </a:gsLst>
              <a:lin ang="0" scaled="0"/>
            </a:gradFill>
            <a:ln>
              <a:noFill/>
            </a:ln>
          </p:spPr>
        </p:sp>
        <p:sp>
          <p:nvSpPr>
            <p:cNvPr id="508" name="Google Shape;508;p41"/>
            <p:cNvSpPr txBox="1"/>
            <p:nvPr/>
          </p:nvSpPr>
          <p:spPr>
            <a:xfrm>
              <a:off x="0" y="-47625"/>
              <a:ext cx="2242036" cy="47063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09" name="Google Shape;509;p41"/>
          <p:cNvGrpSpPr/>
          <p:nvPr/>
        </p:nvGrpSpPr>
        <p:grpSpPr>
          <a:xfrm>
            <a:off x="4680694" y="1477663"/>
            <a:ext cx="771525" cy="771525"/>
            <a:chOff x="0" y="0"/>
            <a:chExt cx="812800" cy="812800"/>
          </a:xfrm>
        </p:grpSpPr>
        <p:sp>
          <p:nvSpPr>
            <p:cNvPr id="510" name="Google Shape;510;p4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1" name="Google Shape;511;p41"/>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12" name="Google Shape;512;p41"/>
          <p:cNvGrpSpPr/>
          <p:nvPr/>
        </p:nvGrpSpPr>
        <p:grpSpPr>
          <a:xfrm>
            <a:off x="4680694" y="2876756"/>
            <a:ext cx="771525" cy="771525"/>
            <a:chOff x="0" y="0"/>
            <a:chExt cx="812800" cy="812800"/>
          </a:xfrm>
        </p:grpSpPr>
        <p:sp>
          <p:nvSpPr>
            <p:cNvPr id="513" name="Google Shape;513;p4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4" name="Google Shape;514;p41"/>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15" name="Google Shape;515;p41"/>
          <p:cNvGrpSpPr/>
          <p:nvPr/>
        </p:nvGrpSpPr>
        <p:grpSpPr>
          <a:xfrm>
            <a:off x="3782112" y="4709237"/>
            <a:ext cx="1543050" cy="1543050"/>
            <a:chOff x="0" y="0"/>
            <a:chExt cx="812800" cy="812800"/>
          </a:xfrm>
        </p:grpSpPr>
        <p:sp>
          <p:nvSpPr>
            <p:cNvPr id="516" name="Google Shape;516;p4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7" name="Google Shape;517;p41"/>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18" name="Google Shape;518;p41"/>
          <p:cNvSpPr txBox="1"/>
          <p:nvPr/>
        </p:nvSpPr>
        <p:spPr>
          <a:xfrm>
            <a:off x="514350" y="481013"/>
            <a:ext cx="1854708" cy="296172"/>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1" i="0" lang="en" sz="1700" u="none" cap="none" strike="noStrike">
                <a:solidFill>
                  <a:srgbClr val="000000"/>
                </a:solidFill>
                <a:latin typeface="Lato"/>
                <a:ea typeface="Lato"/>
                <a:cs typeface="Lato"/>
                <a:sym typeface="Lato"/>
              </a:rPr>
              <a:t>ABOUT </a:t>
            </a:r>
            <a:endParaRPr sz="700"/>
          </a:p>
        </p:txBody>
      </p:sp>
      <p:sp>
        <p:nvSpPr>
          <p:cNvPr id="519" name="Google Shape;519;p41"/>
          <p:cNvSpPr txBox="1"/>
          <p:nvPr/>
        </p:nvSpPr>
        <p:spPr>
          <a:xfrm>
            <a:off x="514350" y="795339"/>
            <a:ext cx="2924700" cy="3387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 sz="2200" u="none" cap="none" strike="noStrike">
                <a:solidFill>
                  <a:srgbClr val="004AAD"/>
                </a:solidFill>
                <a:latin typeface="League Spartan"/>
                <a:ea typeface="League Spartan"/>
                <a:cs typeface="League Spartan"/>
                <a:sym typeface="League Spartan"/>
              </a:rPr>
              <a:t>OUR </a:t>
            </a:r>
            <a:r>
              <a:rPr lang="en" sz="2200">
                <a:solidFill>
                  <a:srgbClr val="004AAD"/>
                </a:solidFill>
                <a:latin typeface="League Spartan"/>
                <a:ea typeface="League Spartan"/>
                <a:cs typeface="League Spartan"/>
                <a:sym typeface="League Spartan"/>
              </a:rPr>
              <a:t>MARKET ANALYSIS</a:t>
            </a:r>
            <a:endParaRPr sz="700"/>
          </a:p>
        </p:txBody>
      </p:sp>
      <p:sp>
        <p:nvSpPr>
          <p:cNvPr id="520" name="Google Shape;520;p41"/>
          <p:cNvSpPr txBox="1"/>
          <p:nvPr/>
        </p:nvSpPr>
        <p:spPr>
          <a:xfrm>
            <a:off x="514350" y="1477675"/>
            <a:ext cx="4039200" cy="2958000"/>
          </a:xfrm>
          <a:prstGeom prst="rect">
            <a:avLst/>
          </a:prstGeom>
          <a:noFill/>
          <a:ln>
            <a:noFill/>
          </a:ln>
        </p:spPr>
        <p:txBody>
          <a:bodyPr anchorCtr="0" anchor="t" bIns="0" lIns="0" spcFirstLastPara="1" rIns="0" wrap="square" tIns="0">
            <a:spAutoFit/>
          </a:bodyPr>
          <a:lstStyle/>
          <a:p>
            <a:pPr indent="0" lvl="0" marL="0" marR="0" rtl="0" algn="l">
              <a:lnSpc>
                <a:spcPct val="139973"/>
              </a:lnSpc>
              <a:spcBef>
                <a:spcPts val="0"/>
              </a:spcBef>
              <a:spcAft>
                <a:spcPts val="0"/>
              </a:spcAft>
              <a:buNone/>
            </a:pPr>
            <a:r>
              <a:rPr b="1" lang="en" sz="1300" u="sng">
                <a:latin typeface="Poppins"/>
                <a:ea typeface="Poppins"/>
                <a:cs typeface="Poppins"/>
                <a:sym typeface="Poppins"/>
              </a:rPr>
              <a:t>Two main focus populations</a:t>
            </a:r>
            <a:endParaRPr b="1" sz="1300" u="sng">
              <a:latin typeface="Poppins"/>
              <a:ea typeface="Poppins"/>
              <a:cs typeface="Poppins"/>
              <a:sym typeface="Poppins"/>
            </a:endParaRPr>
          </a:p>
          <a:p>
            <a:pPr indent="0" lvl="0" marL="0" marR="0" rtl="0" algn="l">
              <a:lnSpc>
                <a:spcPct val="139973"/>
              </a:lnSpc>
              <a:spcBef>
                <a:spcPts val="0"/>
              </a:spcBef>
              <a:spcAft>
                <a:spcPts val="0"/>
              </a:spcAft>
              <a:buNone/>
            </a:pPr>
            <a:r>
              <a:t/>
            </a:r>
            <a:endParaRPr sz="1100">
              <a:latin typeface="Poppins"/>
              <a:ea typeface="Poppins"/>
              <a:cs typeface="Poppins"/>
              <a:sym typeface="Poppins"/>
            </a:endParaRPr>
          </a:p>
          <a:p>
            <a:pPr indent="0" lvl="0" marL="0" marR="0" rtl="0" algn="l">
              <a:lnSpc>
                <a:spcPct val="139973"/>
              </a:lnSpc>
              <a:spcBef>
                <a:spcPts val="0"/>
              </a:spcBef>
              <a:spcAft>
                <a:spcPts val="0"/>
              </a:spcAft>
              <a:buNone/>
            </a:pPr>
            <a:r>
              <a:rPr b="1" lang="en" sz="1300">
                <a:solidFill>
                  <a:schemeClr val="dk1"/>
                </a:solidFill>
                <a:latin typeface="Poppins"/>
                <a:ea typeface="Poppins"/>
                <a:cs typeface="Poppins"/>
                <a:sym typeface="Poppins"/>
              </a:rPr>
              <a:t>Healthcare Providers:</a:t>
            </a:r>
            <a:r>
              <a:rPr lang="en" sz="1300">
                <a:solidFill>
                  <a:schemeClr val="dk1"/>
                </a:solidFill>
                <a:latin typeface="Poppins"/>
                <a:ea typeface="Poppins"/>
                <a:cs typeface="Poppins"/>
                <a:sym typeface="Poppins"/>
              </a:rPr>
              <a:t> These include all departments from hospitals, clinics, and private practices. In these departments, healthcare providers are considered to be  surgeons, radiologists, and general practitioners.</a:t>
            </a:r>
            <a:endParaRPr sz="1300">
              <a:solidFill>
                <a:schemeClr val="dk1"/>
              </a:solidFill>
              <a:latin typeface="Poppins"/>
              <a:ea typeface="Poppins"/>
              <a:cs typeface="Poppins"/>
              <a:sym typeface="Poppins"/>
            </a:endParaRPr>
          </a:p>
          <a:p>
            <a:pPr indent="0" lvl="0" marL="0" marR="0" rtl="0" algn="l">
              <a:lnSpc>
                <a:spcPct val="139973"/>
              </a:lnSpc>
              <a:spcBef>
                <a:spcPts val="0"/>
              </a:spcBef>
              <a:spcAft>
                <a:spcPts val="0"/>
              </a:spcAft>
              <a:buNone/>
            </a:pPr>
            <a:r>
              <a:t/>
            </a:r>
            <a:endParaRPr sz="1300">
              <a:solidFill>
                <a:schemeClr val="dk1"/>
              </a:solidFill>
              <a:latin typeface="Poppins"/>
              <a:ea typeface="Poppins"/>
              <a:cs typeface="Poppins"/>
              <a:sym typeface="Poppins"/>
            </a:endParaRPr>
          </a:p>
          <a:p>
            <a:pPr indent="0" lvl="0" marL="0" marR="0" rtl="0" algn="l">
              <a:lnSpc>
                <a:spcPct val="139973"/>
              </a:lnSpc>
              <a:spcBef>
                <a:spcPts val="0"/>
              </a:spcBef>
              <a:spcAft>
                <a:spcPts val="0"/>
              </a:spcAft>
              <a:buNone/>
            </a:pPr>
            <a:r>
              <a:rPr b="1" lang="en" sz="1300">
                <a:solidFill>
                  <a:schemeClr val="dk1"/>
                </a:solidFill>
                <a:latin typeface="Poppins"/>
                <a:ea typeface="Poppins"/>
                <a:cs typeface="Poppins"/>
                <a:sym typeface="Poppins"/>
              </a:rPr>
              <a:t>Patients seeking advanced care: </a:t>
            </a:r>
            <a:r>
              <a:rPr lang="en" sz="1300">
                <a:solidFill>
                  <a:schemeClr val="dk1"/>
                </a:solidFill>
                <a:latin typeface="Poppins"/>
                <a:ea typeface="Poppins"/>
                <a:cs typeface="Poppins"/>
                <a:sym typeface="Poppins"/>
              </a:rPr>
              <a:t>People who have complex medical conditions that require precise diagnosis and treatment. </a:t>
            </a:r>
            <a:endParaRPr sz="1300">
              <a:solidFill>
                <a:schemeClr val="dk1"/>
              </a:solidFill>
              <a:latin typeface="Poppins"/>
              <a:ea typeface="Poppins"/>
              <a:cs typeface="Poppins"/>
              <a:sym typeface="Poppins"/>
            </a:endParaRPr>
          </a:p>
        </p:txBody>
      </p:sp>
      <p:sp>
        <p:nvSpPr>
          <p:cNvPr id="521" name="Google Shape;521;p41"/>
          <p:cNvSpPr txBox="1"/>
          <p:nvPr/>
        </p:nvSpPr>
        <p:spPr>
          <a:xfrm>
            <a:off x="4553637" y="1680934"/>
            <a:ext cx="1025638" cy="462939"/>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b="0" i="0" lang="en" sz="2700" u="none" cap="none" strike="noStrike">
                <a:solidFill>
                  <a:srgbClr val="004AAD"/>
                </a:solidFill>
                <a:latin typeface="League Spartan"/>
                <a:ea typeface="League Spartan"/>
                <a:cs typeface="League Spartan"/>
                <a:sym typeface="League Spartan"/>
              </a:rPr>
              <a:t>01</a:t>
            </a:r>
            <a:endParaRPr sz="700"/>
          </a:p>
        </p:txBody>
      </p:sp>
      <p:sp>
        <p:nvSpPr>
          <p:cNvPr id="522" name="Google Shape;522;p41"/>
          <p:cNvSpPr txBox="1"/>
          <p:nvPr/>
        </p:nvSpPr>
        <p:spPr>
          <a:xfrm>
            <a:off x="4553637" y="3037705"/>
            <a:ext cx="1025638" cy="462939"/>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b="0" i="0" lang="en" sz="2700" u="none" cap="none" strike="noStrike">
                <a:solidFill>
                  <a:srgbClr val="004AAD"/>
                </a:solidFill>
                <a:latin typeface="League Spartan"/>
                <a:ea typeface="League Spartan"/>
                <a:cs typeface="League Spartan"/>
                <a:sym typeface="League Spartan"/>
              </a:rPr>
              <a:t>02</a:t>
            </a:r>
            <a:endParaRPr sz="700"/>
          </a:p>
        </p:txBody>
      </p:sp>
      <p:sp>
        <p:nvSpPr>
          <p:cNvPr id="523" name="Google Shape;523;p41"/>
          <p:cNvSpPr txBox="1"/>
          <p:nvPr/>
        </p:nvSpPr>
        <p:spPr>
          <a:xfrm>
            <a:off x="5579350" y="1570925"/>
            <a:ext cx="3401400" cy="5850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000">
                <a:solidFill>
                  <a:srgbClr val="FFFFFF"/>
                </a:solidFill>
                <a:latin typeface="Poppins"/>
                <a:ea typeface="Poppins"/>
                <a:cs typeface="Poppins"/>
                <a:sym typeface="Poppins"/>
              </a:rPr>
              <a:t>Medical Research Institutions:</a:t>
            </a:r>
            <a:r>
              <a:rPr lang="en" sz="1000">
                <a:solidFill>
                  <a:srgbClr val="FFFFFF"/>
                </a:solidFill>
                <a:latin typeface="Poppins"/>
                <a:ea typeface="Poppins"/>
                <a:cs typeface="Poppins"/>
                <a:sym typeface="Poppins"/>
              </a:rPr>
              <a:t> Institutions that are deeply involved in medical research, where AI can aid in data analysis and pattern recognition.</a:t>
            </a:r>
            <a:endParaRPr sz="700"/>
          </a:p>
        </p:txBody>
      </p:sp>
      <p:sp>
        <p:nvSpPr>
          <p:cNvPr id="524" name="Google Shape;524;p41"/>
          <p:cNvSpPr txBox="1"/>
          <p:nvPr/>
        </p:nvSpPr>
        <p:spPr>
          <a:xfrm>
            <a:off x="5579349" y="2976675"/>
            <a:ext cx="3401400" cy="5850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000">
                <a:solidFill>
                  <a:srgbClr val="FFFFFF"/>
                </a:solidFill>
                <a:latin typeface="Poppins"/>
                <a:ea typeface="Poppins"/>
                <a:cs typeface="Poppins"/>
                <a:sym typeface="Poppins"/>
              </a:rPr>
              <a:t>Healthcare Technology Firms: </a:t>
            </a:r>
            <a:r>
              <a:rPr lang="en" sz="1000">
                <a:solidFill>
                  <a:srgbClr val="FFFFFF"/>
                </a:solidFill>
                <a:latin typeface="Poppins"/>
                <a:ea typeface="Poppins"/>
                <a:cs typeface="Poppins"/>
                <a:sym typeface="Poppins"/>
              </a:rPr>
              <a:t>Companies</a:t>
            </a:r>
            <a:r>
              <a:rPr lang="en" sz="1000">
                <a:solidFill>
                  <a:srgbClr val="FFFFFF"/>
                </a:solidFill>
                <a:latin typeface="Poppins"/>
                <a:ea typeface="Poppins"/>
                <a:cs typeface="Poppins"/>
                <a:sym typeface="Poppins"/>
              </a:rPr>
              <a:t> in the healthcare technology sector can explore ways to integrate AI into their product lines. </a:t>
            </a:r>
            <a:endParaRPr sz="700"/>
          </a:p>
        </p:txBody>
      </p:sp>
      <p:grpSp>
        <p:nvGrpSpPr>
          <p:cNvPr id="525" name="Google Shape;525;p41"/>
          <p:cNvGrpSpPr/>
          <p:nvPr/>
        </p:nvGrpSpPr>
        <p:grpSpPr>
          <a:xfrm>
            <a:off x="6894190" y="-1028700"/>
            <a:ext cx="1543050" cy="1543050"/>
            <a:chOff x="0" y="0"/>
            <a:chExt cx="812800" cy="812800"/>
          </a:xfrm>
        </p:grpSpPr>
        <p:sp>
          <p:nvSpPr>
            <p:cNvPr id="526" name="Google Shape;526;p4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7" name="Google Shape;527;p41"/>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28" name="Google Shape;528;p41"/>
          <p:cNvSpPr txBox="1"/>
          <p:nvPr/>
        </p:nvSpPr>
        <p:spPr>
          <a:xfrm>
            <a:off x="5204575" y="1093500"/>
            <a:ext cx="2997000" cy="216900"/>
          </a:xfrm>
          <a:prstGeom prst="rect">
            <a:avLst/>
          </a:prstGeom>
          <a:noFill/>
          <a:ln>
            <a:noFill/>
          </a:ln>
        </p:spPr>
        <p:txBody>
          <a:bodyPr anchorCtr="0" anchor="t" bIns="91425" lIns="91425" spcFirstLastPara="1" rIns="91425" wrap="square" tIns="91425">
            <a:noAutofit/>
          </a:bodyPr>
          <a:lstStyle/>
          <a:p>
            <a:pPr indent="0" lvl="0" marL="0" rtl="0" algn="l">
              <a:lnSpc>
                <a:spcPct val="139973"/>
              </a:lnSpc>
              <a:spcBef>
                <a:spcPts val="0"/>
              </a:spcBef>
              <a:spcAft>
                <a:spcPts val="0"/>
              </a:spcAft>
              <a:buClr>
                <a:schemeClr val="dk1"/>
              </a:buClr>
              <a:buFont typeface="Arial"/>
              <a:buNone/>
            </a:pPr>
            <a:r>
              <a:rPr b="1" lang="en" sz="1300" u="sng">
                <a:solidFill>
                  <a:schemeClr val="dk1"/>
                </a:solidFill>
                <a:latin typeface="Poppins"/>
                <a:ea typeface="Poppins"/>
                <a:cs typeface="Poppins"/>
                <a:sym typeface="Poppins"/>
              </a:rPr>
              <a:t>Two main market focuses</a:t>
            </a:r>
            <a:endParaRPr b="1" sz="1300" u="sng">
              <a:solidFill>
                <a:schemeClr val="dk1"/>
              </a:solidFill>
              <a:latin typeface="Poppins"/>
              <a:ea typeface="Poppins"/>
              <a:cs typeface="Poppins"/>
              <a:sym typeface="Poppins"/>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520"/>
                                        </p:tgtEl>
                                        <p:attrNameLst>
                                          <p:attrName>style.visibility</p:attrName>
                                        </p:attrNameLst>
                                      </p:cBhvr>
                                      <p:to>
                                        <p:strVal val="visible"/>
                                      </p:to>
                                    </p:set>
                                    <p:anim calcmode="lin" valueType="num">
                                      <p:cBhvr additive="base">
                                        <p:cTn dur="1000"/>
                                        <p:tgtEl>
                                          <p:spTgt spid="520"/>
                                        </p:tgtEl>
                                        <p:attrNameLst>
                                          <p:attrName>ppt_w</p:attrName>
                                        </p:attrNameLst>
                                      </p:cBhvr>
                                      <p:tavLst>
                                        <p:tav fmla="" tm="0">
                                          <p:val>
                                            <p:strVal val="0"/>
                                          </p:val>
                                        </p:tav>
                                        <p:tav fmla="" tm="100000">
                                          <p:val>
                                            <p:strVal val="#ppt_w"/>
                                          </p:val>
                                        </p:tav>
                                      </p:tavLst>
                                    </p:anim>
                                    <p:anim calcmode="lin" valueType="num">
                                      <p:cBhvr additive="base">
                                        <p:cTn dur="1000"/>
                                        <p:tgtEl>
                                          <p:spTgt spid="520"/>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mph" presetID="8" presetSubtype="0">
                                  <p:stCondLst>
                                    <p:cond delay="0"/>
                                  </p:stCondLst>
                                  <p:childTnLst>
                                    <p:animRot by="-21600000">
                                      <p:cBhvr>
                                        <p:cTn dur="1000" fill="hold"/>
                                        <p:tgtEl>
                                          <p:spTgt spid="521"/>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522"/>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8" l="0" r="0" t="-16659"/>
            </a:stretch>
          </a:blipFill>
          <a:ln>
            <a:noFill/>
          </a:ln>
        </p:spPr>
      </p:sp>
      <p:grpSp>
        <p:nvGrpSpPr>
          <p:cNvPr id="534" name="Google Shape;534;p42"/>
          <p:cNvGrpSpPr/>
          <p:nvPr/>
        </p:nvGrpSpPr>
        <p:grpSpPr>
          <a:xfrm>
            <a:off x="244125" y="1994422"/>
            <a:ext cx="1918772" cy="2468300"/>
            <a:chOff x="0" y="-47625"/>
            <a:chExt cx="1172700" cy="1300200"/>
          </a:xfrm>
        </p:grpSpPr>
        <p:sp>
          <p:nvSpPr>
            <p:cNvPr id="535" name="Google Shape;535;p42"/>
            <p:cNvSpPr/>
            <p:nvPr/>
          </p:nvSpPr>
          <p:spPr>
            <a:xfrm>
              <a:off x="0" y="0"/>
              <a:ext cx="1172608" cy="1252565"/>
            </a:xfrm>
            <a:custGeom>
              <a:rect b="b" l="l" r="r" t="t"/>
              <a:pathLst>
                <a:path extrusionOk="0" h="1252565" w="1172608">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6" name="Google Shape;536;p42"/>
            <p:cNvSpPr txBox="1"/>
            <p:nvPr/>
          </p:nvSpPr>
          <p:spPr>
            <a:xfrm>
              <a:off x="0" y="-47625"/>
              <a:ext cx="1172700" cy="13002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37" name="Google Shape;537;p42"/>
          <p:cNvGrpSpPr/>
          <p:nvPr/>
        </p:nvGrpSpPr>
        <p:grpSpPr>
          <a:xfrm>
            <a:off x="775616" y="1705350"/>
            <a:ext cx="855716" cy="992835"/>
            <a:chOff x="0" y="0"/>
            <a:chExt cx="812800" cy="812800"/>
          </a:xfrm>
        </p:grpSpPr>
        <p:sp>
          <p:nvSpPr>
            <p:cNvPr id="538" name="Google Shape;538;p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9" name="Google Shape;539;p42"/>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40" name="Google Shape;540;p42"/>
          <p:cNvSpPr txBox="1"/>
          <p:nvPr/>
        </p:nvSpPr>
        <p:spPr>
          <a:xfrm>
            <a:off x="1181517" y="616548"/>
            <a:ext cx="6780900" cy="415500"/>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lang="en" sz="2700">
                <a:solidFill>
                  <a:srgbClr val="004AAD"/>
                </a:solidFill>
                <a:latin typeface="League Spartan"/>
                <a:ea typeface="League Spartan"/>
                <a:cs typeface="League Spartan"/>
                <a:sym typeface="League Spartan"/>
              </a:rPr>
              <a:t>OUR RISKS</a:t>
            </a:r>
            <a:endParaRPr sz="700"/>
          </a:p>
        </p:txBody>
      </p:sp>
      <p:sp>
        <p:nvSpPr>
          <p:cNvPr id="541" name="Google Shape;541;p42"/>
          <p:cNvSpPr txBox="1"/>
          <p:nvPr/>
        </p:nvSpPr>
        <p:spPr>
          <a:xfrm>
            <a:off x="397671" y="2856202"/>
            <a:ext cx="1611600" cy="231000"/>
          </a:xfrm>
          <a:prstGeom prst="rect">
            <a:avLst/>
          </a:prstGeom>
          <a:noFill/>
          <a:ln>
            <a:noFill/>
          </a:ln>
        </p:spPr>
        <p:txBody>
          <a:bodyPr anchorCtr="0" anchor="t" bIns="0" lIns="0" spcFirstLastPara="1" rIns="0" wrap="square" tIns="0">
            <a:spAutoFit/>
          </a:bodyPr>
          <a:lstStyle/>
          <a:p>
            <a:pPr indent="0" lvl="0" marL="0" marR="0" rtl="0" algn="ctr">
              <a:lnSpc>
                <a:spcPct val="140026"/>
              </a:lnSpc>
              <a:spcBef>
                <a:spcPts val="0"/>
              </a:spcBef>
              <a:spcAft>
                <a:spcPts val="0"/>
              </a:spcAft>
              <a:buNone/>
            </a:pPr>
            <a:r>
              <a:rPr lang="en" sz="1500">
                <a:latin typeface="Lato Black"/>
                <a:ea typeface="Lato Black"/>
                <a:cs typeface="Lato Black"/>
                <a:sym typeface="Lato Black"/>
              </a:rPr>
              <a:t>DATA BREACHES</a:t>
            </a:r>
            <a:endParaRPr sz="700"/>
          </a:p>
        </p:txBody>
      </p:sp>
      <p:sp>
        <p:nvSpPr>
          <p:cNvPr id="542" name="Google Shape;542;p42"/>
          <p:cNvSpPr txBox="1"/>
          <p:nvPr/>
        </p:nvSpPr>
        <p:spPr>
          <a:xfrm>
            <a:off x="464451" y="3245221"/>
            <a:ext cx="1478100" cy="961200"/>
          </a:xfrm>
          <a:prstGeom prst="rect">
            <a:avLst/>
          </a:prstGeom>
          <a:noFill/>
          <a:ln>
            <a:noFill/>
          </a:ln>
        </p:spPr>
        <p:txBody>
          <a:bodyPr anchorCtr="0" anchor="t" bIns="0" lIns="0" spcFirstLastPara="1" rIns="0" wrap="square" tIns="0">
            <a:spAutoFit/>
          </a:bodyPr>
          <a:lstStyle/>
          <a:p>
            <a:pPr indent="0" lvl="0" marL="0" marR="0" rtl="0" algn="ctr">
              <a:lnSpc>
                <a:spcPct val="140107"/>
              </a:lnSpc>
              <a:spcBef>
                <a:spcPts val="0"/>
              </a:spcBef>
              <a:spcAft>
                <a:spcPts val="0"/>
              </a:spcAft>
              <a:buNone/>
            </a:pPr>
            <a:r>
              <a:rPr lang="en" sz="1200">
                <a:latin typeface="Poppins"/>
                <a:ea typeface="Poppins"/>
                <a:cs typeface="Poppins"/>
                <a:sym typeface="Poppins"/>
              </a:rPr>
              <a:t>Any type of </a:t>
            </a:r>
            <a:r>
              <a:rPr lang="en" sz="1200">
                <a:latin typeface="Poppins"/>
                <a:ea typeface="Poppins"/>
                <a:cs typeface="Poppins"/>
                <a:sym typeface="Poppins"/>
              </a:rPr>
              <a:t>unauthorized</a:t>
            </a:r>
            <a:r>
              <a:rPr lang="en" sz="1200">
                <a:latin typeface="Poppins"/>
                <a:ea typeface="Poppins"/>
                <a:cs typeface="Poppins"/>
                <a:sym typeface="Poppins"/>
              </a:rPr>
              <a:t> </a:t>
            </a:r>
            <a:r>
              <a:rPr lang="en" sz="1200">
                <a:latin typeface="Poppins"/>
                <a:ea typeface="Poppins"/>
                <a:cs typeface="Poppins"/>
                <a:sym typeface="Poppins"/>
              </a:rPr>
              <a:t>access</a:t>
            </a:r>
            <a:r>
              <a:rPr lang="en" sz="1200">
                <a:latin typeface="Poppins"/>
                <a:ea typeface="Poppins"/>
                <a:cs typeface="Poppins"/>
                <a:sym typeface="Poppins"/>
              </a:rPr>
              <a:t> to </a:t>
            </a:r>
            <a:r>
              <a:rPr lang="en" sz="1200">
                <a:latin typeface="Poppins"/>
                <a:ea typeface="Poppins"/>
                <a:cs typeface="Poppins"/>
                <a:sym typeface="Poppins"/>
              </a:rPr>
              <a:t>patient</a:t>
            </a:r>
            <a:r>
              <a:rPr lang="en" sz="1200">
                <a:latin typeface="Poppins"/>
                <a:ea typeface="Poppins"/>
                <a:cs typeface="Poppins"/>
                <a:sym typeface="Poppins"/>
              </a:rPr>
              <a:t> information. </a:t>
            </a:r>
            <a:endParaRPr sz="1000"/>
          </a:p>
        </p:txBody>
      </p:sp>
      <p:grpSp>
        <p:nvGrpSpPr>
          <p:cNvPr id="543" name="Google Shape;543;p42"/>
          <p:cNvGrpSpPr/>
          <p:nvPr/>
        </p:nvGrpSpPr>
        <p:grpSpPr>
          <a:xfrm>
            <a:off x="2416387" y="1994410"/>
            <a:ext cx="1918772" cy="2468300"/>
            <a:chOff x="0" y="-47625"/>
            <a:chExt cx="1172700" cy="1300200"/>
          </a:xfrm>
        </p:grpSpPr>
        <p:sp>
          <p:nvSpPr>
            <p:cNvPr id="544" name="Google Shape;544;p42"/>
            <p:cNvSpPr/>
            <p:nvPr/>
          </p:nvSpPr>
          <p:spPr>
            <a:xfrm>
              <a:off x="0" y="0"/>
              <a:ext cx="1172608" cy="1252565"/>
            </a:xfrm>
            <a:custGeom>
              <a:rect b="b" l="l" r="r" t="t"/>
              <a:pathLst>
                <a:path extrusionOk="0" h="1252565" w="1172608">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5" name="Google Shape;545;p42"/>
            <p:cNvSpPr txBox="1"/>
            <p:nvPr/>
          </p:nvSpPr>
          <p:spPr>
            <a:xfrm>
              <a:off x="0" y="-47625"/>
              <a:ext cx="1172700" cy="13002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46" name="Google Shape;546;p42"/>
          <p:cNvGrpSpPr/>
          <p:nvPr/>
        </p:nvGrpSpPr>
        <p:grpSpPr>
          <a:xfrm>
            <a:off x="2947879" y="1705338"/>
            <a:ext cx="855716" cy="992835"/>
            <a:chOff x="0" y="0"/>
            <a:chExt cx="812800" cy="812800"/>
          </a:xfrm>
        </p:grpSpPr>
        <p:sp>
          <p:nvSpPr>
            <p:cNvPr id="547" name="Google Shape;547;p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8" name="Google Shape;548;p42"/>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49" name="Google Shape;549;p42"/>
          <p:cNvSpPr txBox="1"/>
          <p:nvPr/>
        </p:nvSpPr>
        <p:spPr>
          <a:xfrm>
            <a:off x="2585559" y="2856190"/>
            <a:ext cx="1611600" cy="231000"/>
          </a:xfrm>
          <a:prstGeom prst="rect">
            <a:avLst/>
          </a:prstGeom>
          <a:noFill/>
          <a:ln>
            <a:noFill/>
          </a:ln>
        </p:spPr>
        <p:txBody>
          <a:bodyPr anchorCtr="0" anchor="t" bIns="0" lIns="0" spcFirstLastPara="1" rIns="0" wrap="square" tIns="0">
            <a:spAutoFit/>
          </a:bodyPr>
          <a:lstStyle/>
          <a:p>
            <a:pPr indent="0" lvl="0" marL="0" marR="0" rtl="0" algn="ctr">
              <a:lnSpc>
                <a:spcPct val="140026"/>
              </a:lnSpc>
              <a:spcBef>
                <a:spcPts val="0"/>
              </a:spcBef>
              <a:spcAft>
                <a:spcPts val="0"/>
              </a:spcAft>
              <a:buNone/>
            </a:pPr>
            <a:r>
              <a:rPr lang="en" sz="1500">
                <a:latin typeface="Lato Black"/>
                <a:ea typeface="Lato Black"/>
                <a:cs typeface="Lato Black"/>
                <a:sym typeface="Lato Black"/>
              </a:rPr>
              <a:t>MISUSE OF AI</a:t>
            </a:r>
            <a:endParaRPr sz="700"/>
          </a:p>
        </p:txBody>
      </p:sp>
      <p:sp>
        <p:nvSpPr>
          <p:cNvPr id="550" name="Google Shape;550;p42"/>
          <p:cNvSpPr txBox="1"/>
          <p:nvPr/>
        </p:nvSpPr>
        <p:spPr>
          <a:xfrm>
            <a:off x="2652313" y="3245234"/>
            <a:ext cx="1478100" cy="961200"/>
          </a:xfrm>
          <a:prstGeom prst="rect">
            <a:avLst/>
          </a:prstGeom>
          <a:noFill/>
          <a:ln>
            <a:noFill/>
          </a:ln>
        </p:spPr>
        <p:txBody>
          <a:bodyPr anchorCtr="0" anchor="t" bIns="0" lIns="0" spcFirstLastPara="1" rIns="0" wrap="square" tIns="0">
            <a:spAutoFit/>
          </a:bodyPr>
          <a:lstStyle/>
          <a:p>
            <a:pPr indent="0" lvl="0" marL="0" marR="0" rtl="0" algn="ctr">
              <a:lnSpc>
                <a:spcPct val="140107"/>
              </a:lnSpc>
              <a:spcBef>
                <a:spcPts val="0"/>
              </a:spcBef>
              <a:spcAft>
                <a:spcPts val="0"/>
              </a:spcAft>
              <a:buNone/>
            </a:pPr>
            <a:r>
              <a:rPr lang="en" sz="1200">
                <a:latin typeface="Poppins"/>
                <a:ea typeface="Poppins"/>
                <a:cs typeface="Poppins"/>
                <a:sym typeface="Poppins"/>
              </a:rPr>
              <a:t>Misuse of AI-driven diagnostics or actions completed by a staff member. </a:t>
            </a:r>
            <a:endParaRPr sz="1000"/>
          </a:p>
        </p:txBody>
      </p:sp>
      <p:grpSp>
        <p:nvGrpSpPr>
          <p:cNvPr id="551" name="Google Shape;551;p42"/>
          <p:cNvGrpSpPr/>
          <p:nvPr/>
        </p:nvGrpSpPr>
        <p:grpSpPr>
          <a:xfrm>
            <a:off x="4619813" y="1994410"/>
            <a:ext cx="1918772" cy="2468300"/>
            <a:chOff x="0" y="-47625"/>
            <a:chExt cx="1172700" cy="1300200"/>
          </a:xfrm>
        </p:grpSpPr>
        <p:sp>
          <p:nvSpPr>
            <p:cNvPr id="552" name="Google Shape;552;p42"/>
            <p:cNvSpPr/>
            <p:nvPr/>
          </p:nvSpPr>
          <p:spPr>
            <a:xfrm>
              <a:off x="0" y="0"/>
              <a:ext cx="1172608" cy="1252565"/>
            </a:xfrm>
            <a:custGeom>
              <a:rect b="b" l="l" r="r" t="t"/>
              <a:pathLst>
                <a:path extrusionOk="0" h="1252565" w="1172608">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3" name="Google Shape;553;p42"/>
            <p:cNvSpPr txBox="1"/>
            <p:nvPr/>
          </p:nvSpPr>
          <p:spPr>
            <a:xfrm>
              <a:off x="0" y="-47625"/>
              <a:ext cx="1172700" cy="13002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54" name="Google Shape;554;p42"/>
          <p:cNvGrpSpPr/>
          <p:nvPr/>
        </p:nvGrpSpPr>
        <p:grpSpPr>
          <a:xfrm>
            <a:off x="5151304" y="1705338"/>
            <a:ext cx="855716" cy="992835"/>
            <a:chOff x="0" y="0"/>
            <a:chExt cx="812800" cy="812800"/>
          </a:xfrm>
        </p:grpSpPr>
        <p:sp>
          <p:nvSpPr>
            <p:cNvPr id="555" name="Google Shape;555;p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6" name="Google Shape;556;p42"/>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57" name="Google Shape;557;p42"/>
          <p:cNvSpPr txBox="1"/>
          <p:nvPr/>
        </p:nvSpPr>
        <p:spPr>
          <a:xfrm>
            <a:off x="4773409" y="2856190"/>
            <a:ext cx="1611600" cy="231000"/>
          </a:xfrm>
          <a:prstGeom prst="rect">
            <a:avLst/>
          </a:prstGeom>
          <a:noFill/>
          <a:ln>
            <a:noFill/>
          </a:ln>
        </p:spPr>
        <p:txBody>
          <a:bodyPr anchorCtr="0" anchor="t" bIns="0" lIns="0" spcFirstLastPara="1" rIns="0" wrap="square" tIns="0">
            <a:spAutoFit/>
          </a:bodyPr>
          <a:lstStyle/>
          <a:p>
            <a:pPr indent="0" lvl="0" marL="0" marR="0" rtl="0" algn="ctr">
              <a:lnSpc>
                <a:spcPct val="140026"/>
              </a:lnSpc>
              <a:spcBef>
                <a:spcPts val="0"/>
              </a:spcBef>
              <a:spcAft>
                <a:spcPts val="0"/>
              </a:spcAft>
              <a:buNone/>
            </a:pPr>
            <a:r>
              <a:rPr lang="en" sz="1500">
                <a:latin typeface="Lato Black"/>
                <a:ea typeface="Lato Black"/>
                <a:cs typeface="Lato Black"/>
                <a:sym typeface="Lato Black"/>
              </a:rPr>
              <a:t>TECHNICAL FAIL</a:t>
            </a:r>
            <a:endParaRPr sz="700"/>
          </a:p>
        </p:txBody>
      </p:sp>
      <p:sp>
        <p:nvSpPr>
          <p:cNvPr id="558" name="Google Shape;558;p42"/>
          <p:cNvSpPr txBox="1"/>
          <p:nvPr/>
        </p:nvSpPr>
        <p:spPr>
          <a:xfrm>
            <a:off x="4840151" y="3184434"/>
            <a:ext cx="1478100" cy="1219800"/>
          </a:xfrm>
          <a:prstGeom prst="rect">
            <a:avLst/>
          </a:prstGeom>
          <a:noFill/>
          <a:ln>
            <a:noFill/>
          </a:ln>
        </p:spPr>
        <p:txBody>
          <a:bodyPr anchorCtr="0" anchor="t" bIns="0" lIns="0" spcFirstLastPara="1" rIns="0" wrap="square" tIns="0">
            <a:spAutoFit/>
          </a:bodyPr>
          <a:lstStyle/>
          <a:p>
            <a:pPr indent="0" lvl="0" marL="0" marR="0" rtl="0" algn="ctr">
              <a:lnSpc>
                <a:spcPct val="140107"/>
              </a:lnSpc>
              <a:spcBef>
                <a:spcPts val="0"/>
              </a:spcBef>
              <a:spcAft>
                <a:spcPts val="0"/>
              </a:spcAft>
              <a:buNone/>
            </a:pPr>
            <a:r>
              <a:rPr lang="en" sz="1200">
                <a:latin typeface="Poppins"/>
                <a:ea typeface="Poppins"/>
                <a:cs typeface="Poppins"/>
                <a:sym typeface="Poppins"/>
              </a:rPr>
              <a:t>Possible technical glitches or failures that could occur during a surgery or operation. </a:t>
            </a:r>
            <a:endParaRPr sz="1000"/>
          </a:p>
        </p:txBody>
      </p:sp>
      <p:grpSp>
        <p:nvGrpSpPr>
          <p:cNvPr id="559" name="Google Shape;559;p42"/>
          <p:cNvGrpSpPr/>
          <p:nvPr/>
        </p:nvGrpSpPr>
        <p:grpSpPr>
          <a:xfrm>
            <a:off x="6823238" y="1994410"/>
            <a:ext cx="1918772" cy="2468300"/>
            <a:chOff x="0" y="-47625"/>
            <a:chExt cx="1172700" cy="1300200"/>
          </a:xfrm>
        </p:grpSpPr>
        <p:sp>
          <p:nvSpPr>
            <p:cNvPr id="560" name="Google Shape;560;p42"/>
            <p:cNvSpPr/>
            <p:nvPr/>
          </p:nvSpPr>
          <p:spPr>
            <a:xfrm>
              <a:off x="0" y="0"/>
              <a:ext cx="1172608" cy="1252565"/>
            </a:xfrm>
            <a:custGeom>
              <a:rect b="b" l="l" r="r" t="t"/>
              <a:pathLst>
                <a:path extrusionOk="0" h="1252565" w="1172608">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1" name="Google Shape;561;p42"/>
            <p:cNvSpPr txBox="1"/>
            <p:nvPr/>
          </p:nvSpPr>
          <p:spPr>
            <a:xfrm>
              <a:off x="0" y="-47625"/>
              <a:ext cx="1172700" cy="13002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62" name="Google Shape;562;p42"/>
          <p:cNvGrpSpPr/>
          <p:nvPr/>
        </p:nvGrpSpPr>
        <p:grpSpPr>
          <a:xfrm>
            <a:off x="7354729" y="1705338"/>
            <a:ext cx="855716" cy="992835"/>
            <a:chOff x="0" y="0"/>
            <a:chExt cx="812800" cy="812800"/>
          </a:xfrm>
        </p:grpSpPr>
        <p:sp>
          <p:nvSpPr>
            <p:cNvPr id="563" name="Google Shape;563;p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4" name="Google Shape;564;p42"/>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65" name="Google Shape;565;p42"/>
          <p:cNvSpPr txBox="1"/>
          <p:nvPr/>
        </p:nvSpPr>
        <p:spPr>
          <a:xfrm>
            <a:off x="6961234" y="2856190"/>
            <a:ext cx="1611600" cy="231000"/>
          </a:xfrm>
          <a:prstGeom prst="rect">
            <a:avLst/>
          </a:prstGeom>
          <a:noFill/>
          <a:ln>
            <a:noFill/>
          </a:ln>
        </p:spPr>
        <p:txBody>
          <a:bodyPr anchorCtr="0" anchor="t" bIns="0" lIns="0" spcFirstLastPara="1" rIns="0" wrap="square" tIns="0">
            <a:spAutoFit/>
          </a:bodyPr>
          <a:lstStyle/>
          <a:p>
            <a:pPr indent="0" lvl="0" marL="0" marR="0" rtl="0" algn="ctr">
              <a:lnSpc>
                <a:spcPct val="140026"/>
              </a:lnSpc>
              <a:spcBef>
                <a:spcPts val="0"/>
              </a:spcBef>
              <a:spcAft>
                <a:spcPts val="0"/>
              </a:spcAft>
              <a:buNone/>
            </a:pPr>
            <a:r>
              <a:rPr lang="en" sz="1500">
                <a:latin typeface="Lato Black"/>
                <a:ea typeface="Lato Black"/>
                <a:cs typeface="Lato Black"/>
                <a:sym typeface="Lato Black"/>
              </a:rPr>
              <a:t>ETHICAL ISSUES</a:t>
            </a:r>
            <a:endParaRPr sz="700"/>
          </a:p>
        </p:txBody>
      </p:sp>
      <p:sp>
        <p:nvSpPr>
          <p:cNvPr id="566" name="Google Shape;566;p42"/>
          <p:cNvSpPr txBox="1"/>
          <p:nvPr/>
        </p:nvSpPr>
        <p:spPr>
          <a:xfrm>
            <a:off x="7027976" y="3245234"/>
            <a:ext cx="1478100" cy="961200"/>
          </a:xfrm>
          <a:prstGeom prst="rect">
            <a:avLst/>
          </a:prstGeom>
          <a:noFill/>
          <a:ln>
            <a:noFill/>
          </a:ln>
        </p:spPr>
        <p:txBody>
          <a:bodyPr anchorCtr="0" anchor="t" bIns="0" lIns="0" spcFirstLastPara="1" rIns="0" wrap="square" tIns="0">
            <a:spAutoFit/>
          </a:bodyPr>
          <a:lstStyle/>
          <a:p>
            <a:pPr indent="0" lvl="0" marL="0" marR="0" rtl="0" algn="ctr">
              <a:lnSpc>
                <a:spcPct val="140107"/>
              </a:lnSpc>
              <a:spcBef>
                <a:spcPts val="0"/>
              </a:spcBef>
              <a:spcAft>
                <a:spcPts val="0"/>
              </a:spcAft>
              <a:buNone/>
            </a:pPr>
            <a:r>
              <a:rPr lang="en" sz="1200">
                <a:latin typeface="Poppins"/>
                <a:ea typeface="Poppins"/>
                <a:cs typeface="Poppins"/>
                <a:sym typeface="Poppins"/>
              </a:rPr>
              <a:t>Ethical concerns that could relate to AI bias and its transparency. </a:t>
            </a:r>
            <a:endParaRPr sz="1200">
              <a:latin typeface="Poppins"/>
              <a:ea typeface="Poppins"/>
              <a:cs typeface="Poppins"/>
              <a:sym typeface="Poppins"/>
            </a:endParaRPr>
          </a:p>
        </p:txBody>
      </p:sp>
      <p:pic>
        <p:nvPicPr>
          <p:cNvPr id="567" name="Google Shape;567;p42"/>
          <p:cNvPicPr preferRelativeResize="0"/>
          <p:nvPr/>
        </p:nvPicPr>
        <p:blipFill>
          <a:blip r:embed="rId4">
            <a:alphaModFix/>
          </a:blip>
          <a:stretch>
            <a:fillRect/>
          </a:stretch>
        </p:blipFill>
        <p:spPr>
          <a:xfrm>
            <a:off x="3100005" y="1910418"/>
            <a:ext cx="582700" cy="582700"/>
          </a:xfrm>
          <a:prstGeom prst="rect">
            <a:avLst/>
          </a:prstGeom>
          <a:noFill/>
          <a:ln>
            <a:noFill/>
          </a:ln>
        </p:spPr>
      </p:pic>
      <p:pic>
        <p:nvPicPr>
          <p:cNvPr id="568" name="Google Shape;568;p42"/>
          <p:cNvPicPr preferRelativeResize="0"/>
          <p:nvPr/>
        </p:nvPicPr>
        <p:blipFill>
          <a:blip r:embed="rId5">
            <a:alphaModFix/>
          </a:blip>
          <a:stretch>
            <a:fillRect/>
          </a:stretch>
        </p:blipFill>
        <p:spPr>
          <a:xfrm>
            <a:off x="873874" y="1872174"/>
            <a:ext cx="659200" cy="659200"/>
          </a:xfrm>
          <a:prstGeom prst="rect">
            <a:avLst/>
          </a:prstGeom>
          <a:noFill/>
          <a:ln>
            <a:noFill/>
          </a:ln>
        </p:spPr>
      </p:pic>
      <p:pic>
        <p:nvPicPr>
          <p:cNvPr id="569" name="Google Shape;569;p42"/>
          <p:cNvPicPr preferRelativeResize="0"/>
          <p:nvPr/>
        </p:nvPicPr>
        <p:blipFill>
          <a:blip r:embed="rId6">
            <a:alphaModFix/>
          </a:blip>
          <a:stretch>
            <a:fillRect/>
          </a:stretch>
        </p:blipFill>
        <p:spPr>
          <a:xfrm>
            <a:off x="5287850" y="1910411"/>
            <a:ext cx="582700" cy="582700"/>
          </a:xfrm>
          <a:prstGeom prst="rect">
            <a:avLst/>
          </a:prstGeom>
          <a:noFill/>
          <a:ln>
            <a:noFill/>
          </a:ln>
        </p:spPr>
      </p:pic>
      <p:pic>
        <p:nvPicPr>
          <p:cNvPr id="570" name="Google Shape;570;p42"/>
          <p:cNvPicPr preferRelativeResize="0"/>
          <p:nvPr/>
        </p:nvPicPr>
        <p:blipFill>
          <a:blip r:embed="rId7">
            <a:alphaModFix/>
          </a:blip>
          <a:stretch>
            <a:fillRect/>
          </a:stretch>
        </p:blipFill>
        <p:spPr>
          <a:xfrm>
            <a:off x="7491275" y="1910425"/>
            <a:ext cx="582700" cy="582700"/>
          </a:xfrm>
          <a:prstGeom prst="rect">
            <a:avLst/>
          </a:prstGeom>
          <a:noFill/>
          <a:ln>
            <a:noFill/>
          </a:ln>
        </p:spPr>
      </p:pic>
    </p:spTree>
  </p:cSld>
  <p:clrMapOvr>
    <a:masterClrMapping/>
  </p:clrMapOvr>
  <mc:AlternateContent>
    <mc:Choice Requires="p14">
      <p:transition spd="med">
        <p14:flip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568"/>
                                        </p:tgtEl>
                                        <p:attrNameLst>
                                          <p:attrName>style.visibility</p:attrName>
                                        </p:attrNameLst>
                                      </p:cBhvr>
                                      <p:to>
                                        <p:strVal val="visible"/>
                                      </p:to>
                                    </p:set>
                                    <p:anim calcmode="lin" valueType="num">
                                      <p:cBhvr additive="base">
                                        <p:cTn dur="1000"/>
                                        <p:tgtEl>
                                          <p:spTgt spid="56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1000"/>
                                        <p:tgtEl>
                                          <p:spTgt spid="5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9"/>
                                        </p:tgtEl>
                                        <p:attrNameLst>
                                          <p:attrName>style.visibility</p:attrName>
                                        </p:attrNameLst>
                                      </p:cBhvr>
                                      <p:to>
                                        <p:strVal val="visible"/>
                                      </p:to>
                                    </p:set>
                                    <p:anim calcmode="lin" valueType="num">
                                      <p:cBhvr additive="base">
                                        <p:cTn dur="1000"/>
                                        <p:tgtEl>
                                          <p:spTgt spid="56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0"/>
                                        </p:tgtEl>
                                        <p:attrNameLst>
                                          <p:attrName>style.visibility</p:attrName>
                                        </p:attrNameLst>
                                      </p:cBhvr>
                                      <p:to>
                                        <p:strVal val="visible"/>
                                      </p:to>
                                    </p:set>
                                    <p:anim calcmode="lin" valueType="num">
                                      <p:cBhvr additive="base">
                                        <p:cTn dur="1000"/>
                                        <p:tgtEl>
                                          <p:spTgt spid="570"/>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3"/>
          <p:cNvSpPr txBox="1"/>
          <p:nvPr/>
        </p:nvSpPr>
        <p:spPr>
          <a:xfrm>
            <a:off x="514350" y="481013"/>
            <a:ext cx="1854708" cy="296172"/>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1" i="0" lang="en" sz="1700" u="none" cap="none" strike="noStrike">
                <a:solidFill>
                  <a:srgbClr val="000000"/>
                </a:solidFill>
                <a:latin typeface="Lato"/>
                <a:ea typeface="Lato"/>
                <a:cs typeface="Lato"/>
                <a:sym typeface="Lato"/>
              </a:rPr>
              <a:t>ABOUT </a:t>
            </a:r>
            <a:endParaRPr sz="700"/>
          </a:p>
        </p:txBody>
      </p:sp>
      <p:sp>
        <p:nvSpPr>
          <p:cNvPr id="576" name="Google Shape;576;p43"/>
          <p:cNvSpPr txBox="1"/>
          <p:nvPr/>
        </p:nvSpPr>
        <p:spPr>
          <a:xfrm>
            <a:off x="514350" y="795339"/>
            <a:ext cx="2924700" cy="3387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 sz="2200" u="none" cap="none" strike="noStrike">
                <a:solidFill>
                  <a:srgbClr val="004AAD"/>
                </a:solidFill>
                <a:latin typeface="League Spartan"/>
                <a:ea typeface="League Spartan"/>
                <a:cs typeface="League Spartan"/>
                <a:sym typeface="League Spartan"/>
              </a:rPr>
              <a:t>OUR </a:t>
            </a:r>
            <a:r>
              <a:rPr lang="en" sz="2200">
                <a:solidFill>
                  <a:srgbClr val="004AAD"/>
                </a:solidFill>
                <a:latin typeface="League Spartan"/>
                <a:ea typeface="League Spartan"/>
                <a:cs typeface="League Spartan"/>
                <a:sym typeface="League Spartan"/>
              </a:rPr>
              <a:t>RISK PREVENTION</a:t>
            </a:r>
            <a:endParaRPr sz="700"/>
          </a:p>
        </p:txBody>
      </p:sp>
      <p:sp>
        <p:nvSpPr>
          <p:cNvPr id="577" name="Google Shape;577;p43"/>
          <p:cNvSpPr txBox="1"/>
          <p:nvPr/>
        </p:nvSpPr>
        <p:spPr>
          <a:xfrm>
            <a:off x="514350" y="1305100"/>
            <a:ext cx="3496500" cy="3155400"/>
          </a:xfrm>
          <a:prstGeom prst="rect">
            <a:avLst/>
          </a:prstGeom>
          <a:noFill/>
          <a:ln>
            <a:noFill/>
          </a:ln>
        </p:spPr>
        <p:txBody>
          <a:bodyPr anchorCtr="0" anchor="t" bIns="0" lIns="0" spcFirstLastPara="1" rIns="0" wrap="square" tIns="0">
            <a:spAutoFit/>
          </a:bodyPr>
          <a:lstStyle/>
          <a:p>
            <a:pPr indent="-292100" lvl="0" marL="457200" marR="0" rtl="0" algn="l">
              <a:lnSpc>
                <a:spcPct val="150000"/>
              </a:lnSpc>
              <a:spcBef>
                <a:spcPts val="0"/>
              </a:spcBef>
              <a:spcAft>
                <a:spcPts val="0"/>
              </a:spcAft>
              <a:buSzPts val="1000"/>
              <a:buFont typeface="Poppins"/>
              <a:buChar char="●"/>
            </a:pPr>
            <a:r>
              <a:rPr lang="en" sz="1000">
                <a:latin typeface="Poppins"/>
                <a:ea typeface="Poppins"/>
                <a:cs typeface="Poppins"/>
                <a:sym typeface="Poppins"/>
              </a:rPr>
              <a:t>Risks will be prioritized based on their potential effects on patient safety, data security, and the company's reputation.</a:t>
            </a:r>
            <a:endParaRPr sz="1000">
              <a:latin typeface="Poppins"/>
              <a:ea typeface="Poppins"/>
              <a:cs typeface="Poppins"/>
              <a:sym typeface="Poppins"/>
            </a:endParaRPr>
          </a:p>
          <a:p>
            <a:pPr indent="-292100" lvl="0" marL="457200" rtl="0" algn="l">
              <a:lnSpc>
                <a:spcPct val="150000"/>
              </a:lnSpc>
              <a:spcBef>
                <a:spcPts val="0"/>
              </a:spcBef>
              <a:spcAft>
                <a:spcPts val="0"/>
              </a:spcAft>
              <a:buSzPts val="1000"/>
              <a:buFont typeface="Poppins"/>
              <a:buChar char="●"/>
            </a:pPr>
            <a:r>
              <a:rPr lang="en" sz="1000">
                <a:latin typeface="Poppins"/>
                <a:ea typeface="Poppins"/>
                <a:cs typeface="Poppins"/>
                <a:sym typeface="Poppins"/>
              </a:rPr>
              <a:t>To minimize the risk of data breaches and unauthorized access, we will implement advanced cybersecurity protocols in full compliance with AI-related laws and regulations.</a:t>
            </a:r>
            <a:endParaRPr sz="1000">
              <a:latin typeface="Poppins"/>
              <a:ea typeface="Poppins"/>
              <a:cs typeface="Poppins"/>
              <a:sym typeface="Poppins"/>
            </a:endParaRPr>
          </a:p>
          <a:p>
            <a:pPr indent="-292100" lvl="0" marL="457200" rtl="0" algn="l">
              <a:lnSpc>
                <a:spcPct val="150000"/>
              </a:lnSpc>
              <a:spcBef>
                <a:spcPts val="0"/>
              </a:spcBef>
              <a:spcAft>
                <a:spcPts val="0"/>
              </a:spcAft>
              <a:buSzPts val="1000"/>
              <a:buFont typeface="Poppins"/>
              <a:buChar char="●"/>
            </a:pPr>
            <a:r>
              <a:rPr lang="en" sz="1000">
                <a:latin typeface="Poppins"/>
                <a:ea typeface="Poppins"/>
                <a:cs typeface="Poppins"/>
                <a:sym typeface="Poppins"/>
              </a:rPr>
              <a:t>Ongoing training programs for healthcare professionals will emphasize ethical considerations when using AI tools.</a:t>
            </a:r>
            <a:endParaRPr sz="1000">
              <a:latin typeface="Poppins"/>
              <a:ea typeface="Poppins"/>
              <a:cs typeface="Poppins"/>
              <a:sym typeface="Poppins"/>
            </a:endParaRPr>
          </a:p>
          <a:p>
            <a:pPr indent="-292100" lvl="0" marL="457200" rtl="0" algn="l">
              <a:lnSpc>
                <a:spcPct val="150000"/>
              </a:lnSpc>
              <a:spcBef>
                <a:spcPts val="0"/>
              </a:spcBef>
              <a:spcAft>
                <a:spcPts val="0"/>
              </a:spcAft>
              <a:buSzPts val="1000"/>
              <a:buFont typeface="Poppins"/>
              <a:buChar char="●"/>
            </a:pPr>
            <a:r>
              <a:rPr lang="en" sz="1000">
                <a:latin typeface="Poppins"/>
                <a:ea typeface="Poppins"/>
                <a:cs typeface="Poppins"/>
                <a:sym typeface="Poppins"/>
              </a:rPr>
              <a:t>Rigorous testing and quality control procedures for AI algorithms will be conducted in real-world clinical settings.</a:t>
            </a:r>
            <a:endParaRPr sz="1000">
              <a:latin typeface="Poppins"/>
              <a:ea typeface="Poppins"/>
              <a:cs typeface="Poppins"/>
              <a:sym typeface="Poppins"/>
            </a:endParaRPr>
          </a:p>
        </p:txBody>
      </p:sp>
      <p:grpSp>
        <p:nvGrpSpPr>
          <p:cNvPr id="578" name="Google Shape;578;p43"/>
          <p:cNvGrpSpPr/>
          <p:nvPr/>
        </p:nvGrpSpPr>
        <p:grpSpPr>
          <a:xfrm rot="5400000">
            <a:off x="4879341" y="233612"/>
            <a:ext cx="5317999" cy="4495575"/>
            <a:chOff x="0" y="-147619"/>
            <a:chExt cx="4816592" cy="1256414"/>
          </a:xfrm>
        </p:grpSpPr>
        <p:sp>
          <p:nvSpPr>
            <p:cNvPr id="579" name="Google Shape;579;p43"/>
            <p:cNvSpPr/>
            <p:nvPr/>
          </p:nvSpPr>
          <p:spPr>
            <a:xfrm>
              <a:off x="0" y="0"/>
              <a:ext cx="4816592" cy="1108795"/>
            </a:xfrm>
            <a:custGeom>
              <a:rect b="b" l="l" r="r" t="t"/>
              <a:pathLst>
                <a:path extrusionOk="0" h="1108795" w="4816592">
                  <a:moveTo>
                    <a:pt x="21590" y="0"/>
                  </a:moveTo>
                  <a:lnTo>
                    <a:pt x="4795002" y="0"/>
                  </a:lnTo>
                  <a:cubicBezTo>
                    <a:pt x="4800728" y="0"/>
                    <a:pt x="4806220" y="2275"/>
                    <a:pt x="4810269" y="6324"/>
                  </a:cubicBezTo>
                  <a:cubicBezTo>
                    <a:pt x="4814318" y="10372"/>
                    <a:pt x="4816592" y="15864"/>
                    <a:pt x="4816592" y="21590"/>
                  </a:cubicBezTo>
                  <a:lnTo>
                    <a:pt x="4816592" y="1087205"/>
                  </a:lnTo>
                  <a:cubicBezTo>
                    <a:pt x="4816592" y="1099129"/>
                    <a:pt x="4806926" y="1108795"/>
                    <a:pt x="4795002" y="1108795"/>
                  </a:cubicBezTo>
                  <a:lnTo>
                    <a:pt x="21590" y="1108795"/>
                  </a:lnTo>
                  <a:cubicBezTo>
                    <a:pt x="15864" y="1108795"/>
                    <a:pt x="10372" y="1106520"/>
                    <a:pt x="6324" y="1102471"/>
                  </a:cubicBezTo>
                  <a:cubicBezTo>
                    <a:pt x="2275" y="1098422"/>
                    <a:pt x="0" y="1092931"/>
                    <a:pt x="0" y="1087205"/>
                  </a:cubicBezTo>
                  <a:lnTo>
                    <a:pt x="0" y="21590"/>
                  </a:lnTo>
                  <a:cubicBezTo>
                    <a:pt x="0" y="9666"/>
                    <a:pt x="9666" y="0"/>
                    <a:pt x="2159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0" name="Google Shape;580;p43"/>
            <p:cNvSpPr txBox="1"/>
            <p:nvPr/>
          </p:nvSpPr>
          <p:spPr>
            <a:xfrm>
              <a:off x="0" y="-147619"/>
              <a:ext cx="4816500" cy="1256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81" name="Google Shape;581;p43"/>
          <p:cNvGrpSpPr/>
          <p:nvPr/>
        </p:nvGrpSpPr>
        <p:grpSpPr>
          <a:xfrm>
            <a:off x="4259075" y="834698"/>
            <a:ext cx="1031232" cy="3443363"/>
            <a:chOff x="0" y="-47625"/>
            <a:chExt cx="4816592" cy="1156500"/>
          </a:xfrm>
        </p:grpSpPr>
        <p:sp>
          <p:nvSpPr>
            <p:cNvPr id="582" name="Google Shape;582;p43"/>
            <p:cNvSpPr/>
            <p:nvPr/>
          </p:nvSpPr>
          <p:spPr>
            <a:xfrm>
              <a:off x="0" y="0"/>
              <a:ext cx="4816592" cy="1108795"/>
            </a:xfrm>
            <a:custGeom>
              <a:rect b="b" l="l" r="r" t="t"/>
              <a:pathLst>
                <a:path extrusionOk="0" h="1108795" w="4816592">
                  <a:moveTo>
                    <a:pt x="21590" y="0"/>
                  </a:moveTo>
                  <a:lnTo>
                    <a:pt x="4795002" y="0"/>
                  </a:lnTo>
                  <a:cubicBezTo>
                    <a:pt x="4800728" y="0"/>
                    <a:pt x="4806220" y="2275"/>
                    <a:pt x="4810269" y="6324"/>
                  </a:cubicBezTo>
                  <a:cubicBezTo>
                    <a:pt x="4814318" y="10372"/>
                    <a:pt x="4816592" y="15864"/>
                    <a:pt x="4816592" y="21590"/>
                  </a:cubicBezTo>
                  <a:lnTo>
                    <a:pt x="4816592" y="1087205"/>
                  </a:lnTo>
                  <a:cubicBezTo>
                    <a:pt x="4816592" y="1099129"/>
                    <a:pt x="4806926" y="1108795"/>
                    <a:pt x="4795002" y="1108795"/>
                  </a:cubicBezTo>
                  <a:lnTo>
                    <a:pt x="21590" y="1108795"/>
                  </a:lnTo>
                  <a:cubicBezTo>
                    <a:pt x="15864" y="1108795"/>
                    <a:pt x="10372" y="1106520"/>
                    <a:pt x="6324" y="1102471"/>
                  </a:cubicBezTo>
                  <a:cubicBezTo>
                    <a:pt x="2275" y="1098422"/>
                    <a:pt x="0" y="1092931"/>
                    <a:pt x="0" y="1087205"/>
                  </a:cubicBezTo>
                  <a:lnTo>
                    <a:pt x="0" y="21590"/>
                  </a:lnTo>
                  <a:cubicBezTo>
                    <a:pt x="0" y="9666"/>
                    <a:pt x="9666" y="0"/>
                    <a:pt x="2159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3" name="Google Shape;583;p43"/>
            <p:cNvSpPr txBox="1"/>
            <p:nvPr/>
          </p:nvSpPr>
          <p:spPr>
            <a:xfrm>
              <a:off x="0" y="-47625"/>
              <a:ext cx="4816500" cy="1156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584" name="Google Shape;584;p43"/>
          <p:cNvPicPr preferRelativeResize="0"/>
          <p:nvPr/>
        </p:nvPicPr>
        <p:blipFill>
          <a:blip r:embed="rId3">
            <a:alphaModFix/>
          </a:blip>
          <a:stretch>
            <a:fillRect/>
          </a:stretch>
        </p:blipFill>
        <p:spPr>
          <a:xfrm>
            <a:off x="4315650" y="1017550"/>
            <a:ext cx="4828351" cy="3211903"/>
          </a:xfrm>
          <a:prstGeom prst="rect">
            <a:avLst/>
          </a:prstGeom>
          <a:noFill/>
          <a:ln>
            <a:noFill/>
          </a:ln>
        </p:spPr>
      </p:pic>
    </p:spTree>
  </p:cSld>
  <p:clrMapOvr>
    <a:masterClrMapping/>
  </p:clrMapOvr>
  <mc:AlternateContent>
    <mc:Choice Requires="p14">
      <p:transition spd="med">
        <p14:flip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578"/>
                                        </p:tgtEl>
                                        <p:attrNameLst>
                                          <p:attrName>style.visibility</p:attrName>
                                        </p:attrNameLst>
                                      </p:cBhvr>
                                      <p:to>
                                        <p:strVal val="visible"/>
                                      </p:to>
                                    </p:set>
                                    <p:anim calcmode="lin" valueType="num">
                                      <p:cBhvr additive="base">
                                        <p:cTn dur="1000"/>
                                        <p:tgtEl>
                                          <p:spTgt spid="57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577"/>
                                        </p:tgtEl>
                                        <p:attrNameLst>
                                          <p:attrName>style.visibility</p:attrName>
                                        </p:attrNameLst>
                                      </p:cBhvr>
                                      <p:to>
                                        <p:strVal val="visible"/>
                                      </p:to>
                                    </p:set>
                                    <p:anim calcmode="lin" valueType="num">
                                      <p:cBhvr additive="base">
                                        <p:cTn dur="1000"/>
                                        <p:tgtEl>
                                          <p:spTgt spid="577"/>
                                        </p:tgtEl>
                                        <p:attrNameLst>
                                          <p:attrName>ppt_w</p:attrName>
                                        </p:attrNameLst>
                                      </p:cBhvr>
                                      <p:tavLst>
                                        <p:tav fmla="" tm="0">
                                          <p:val>
                                            <p:strVal val="0"/>
                                          </p:val>
                                        </p:tav>
                                        <p:tav fmla="" tm="100000">
                                          <p:val>
                                            <p:strVal val="#ppt_w"/>
                                          </p:val>
                                        </p:tav>
                                      </p:tavLst>
                                    </p:anim>
                                    <p:anim calcmode="lin" valueType="num">
                                      <p:cBhvr additive="base">
                                        <p:cTn dur="1000"/>
                                        <p:tgtEl>
                                          <p:spTgt spid="57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3" l="0" r="0" t="-16664"/>
            </a:stretch>
          </a:blipFill>
          <a:ln>
            <a:noFill/>
          </a:ln>
        </p:spPr>
      </p:sp>
      <p:grpSp>
        <p:nvGrpSpPr>
          <p:cNvPr id="144" name="Google Shape;144;p26"/>
          <p:cNvGrpSpPr/>
          <p:nvPr/>
        </p:nvGrpSpPr>
        <p:grpSpPr>
          <a:xfrm>
            <a:off x="-358775" y="-155499"/>
            <a:ext cx="6813416" cy="5363982"/>
            <a:chOff x="0" y="-47625"/>
            <a:chExt cx="3589031" cy="2825528"/>
          </a:xfrm>
        </p:grpSpPr>
        <p:sp>
          <p:nvSpPr>
            <p:cNvPr id="145" name="Google Shape;145;p26"/>
            <p:cNvSpPr/>
            <p:nvPr/>
          </p:nvSpPr>
          <p:spPr>
            <a:xfrm>
              <a:off x="0" y="0"/>
              <a:ext cx="3589031" cy="2777903"/>
            </a:xfrm>
            <a:custGeom>
              <a:rect b="b" l="l" r="r" t="t"/>
              <a:pathLst>
                <a:path extrusionOk="0" h="2777903" w="3589031">
                  <a:moveTo>
                    <a:pt x="28974" y="0"/>
                  </a:moveTo>
                  <a:lnTo>
                    <a:pt x="3560056" y="0"/>
                  </a:lnTo>
                  <a:cubicBezTo>
                    <a:pt x="3576058" y="0"/>
                    <a:pt x="3589031" y="12972"/>
                    <a:pt x="3589031" y="28974"/>
                  </a:cubicBezTo>
                  <a:lnTo>
                    <a:pt x="3589031" y="2748929"/>
                  </a:lnTo>
                  <a:cubicBezTo>
                    <a:pt x="3589031" y="2764931"/>
                    <a:pt x="3576058" y="2777903"/>
                    <a:pt x="3560056" y="2777903"/>
                  </a:cubicBezTo>
                  <a:lnTo>
                    <a:pt x="28974" y="2777903"/>
                  </a:lnTo>
                  <a:cubicBezTo>
                    <a:pt x="12972" y="2777903"/>
                    <a:pt x="0" y="2764931"/>
                    <a:pt x="0" y="2748929"/>
                  </a:cubicBezTo>
                  <a:lnTo>
                    <a:pt x="0" y="28974"/>
                  </a:lnTo>
                  <a:cubicBezTo>
                    <a:pt x="0" y="12972"/>
                    <a:pt x="12972" y="0"/>
                    <a:pt x="28974"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 name="Google Shape;146;p26"/>
            <p:cNvSpPr txBox="1"/>
            <p:nvPr/>
          </p:nvSpPr>
          <p:spPr>
            <a:xfrm>
              <a:off x="0" y="-47625"/>
              <a:ext cx="3589030" cy="282552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7" name="Google Shape;147;p26"/>
          <p:cNvSpPr txBox="1"/>
          <p:nvPr/>
        </p:nvSpPr>
        <p:spPr>
          <a:xfrm>
            <a:off x="514350" y="481013"/>
            <a:ext cx="1701806" cy="274504"/>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 sz="1600" u="none" cap="none" strike="noStrike">
                <a:solidFill>
                  <a:srgbClr val="FFFFFF"/>
                </a:solidFill>
                <a:latin typeface="Lato"/>
                <a:ea typeface="Lato"/>
                <a:cs typeface="Lato"/>
                <a:sym typeface="Lato"/>
              </a:rPr>
              <a:t>WELCOME TO</a:t>
            </a:r>
            <a:endParaRPr sz="700"/>
          </a:p>
        </p:txBody>
      </p:sp>
      <p:sp>
        <p:nvSpPr>
          <p:cNvPr id="148" name="Google Shape;148;p26"/>
          <p:cNvSpPr txBox="1"/>
          <p:nvPr/>
        </p:nvSpPr>
        <p:spPr>
          <a:xfrm>
            <a:off x="514350" y="768641"/>
            <a:ext cx="2683537" cy="352993"/>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 sz="2000" u="none" cap="none" strike="noStrike">
                <a:solidFill>
                  <a:srgbClr val="FFFFFF"/>
                </a:solidFill>
                <a:latin typeface="League Spartan"/>
                <a:ea typeface="League Spartan"/>
                <a:cs typeface="League Spartan"/>
                <a:sym typeface="League Spartan"/>
              </a:rPr>
              <a:t>OUR COMPANY</a:t>
            </a:r>
            <a:endParaRPr sz="700"/>
          </a:p>
        </p:txBody>
      </p:sp>
      <p:sp>
        <p:nvSpPr>
          <p:cNvPr id="149" name="Google Shape;149;p26"/>
          <p:cNvSpPr txBox="1"/>
          <p:nvPr/>
        </p:nvSpPr>
        <p:spPr>
          <a:xfrm>
            <a:off x="514375" y="1299325"/>
            <a:ext cx="3632700" cy="1477500"/>
          </a:xfrm>
          <a:prstGeom prst="rect">
            <a:avLst/>
          </a:prstGeom>
          <a:noFill/>
          <a:ln>
            <a:noFill/>
          </a:ln>
        </p:spPr>
        <p:txBody>
          <a:bodyPr anchorCtr="0" anchor="t" bIns="0" lIns="0" spcFirstLastPara="1" rIns="0" wrap="square" tIns="0">
            <a:spAutoFit/>
          </a:bodyPr>
          <a:lstStyle/>
          <a:p>
            <a:pPr indent="0" lvl="0" marL="0" marR="0" rtl="0" algn="l">
              <a:lnSpc>
                <a:spcPct val="139973"/>
              </a:lnSpc>
              <a:spcBef>
                <a:spcPts val="0"/>
              </a:spcBef>
              <a:spcAft>
                <a:spcPts val="0"/>
              </a:spcAft>
              <a:buNone/>
            </a:pPr>
            <a:r>
              <a:rPr lang="en" sz="1200">
                <a:solidFill>
                  <a:srgbClr val="FFFFFF"/>
                </a:solidFill>
                <a:latin typeface="Poppins"/>
                <a:ea typeface="Poppins"/>
                <a:cs typeface="Poppins"/>
                <a:sym typeface="Poppins"/>
              </a:rPr>
              <a:t>We are an AI-driven company that is focused on improving the world of healthcare. Here at Med AI Innovations, our company specializes in creating and finding new potential of AI to increase the safety and </a:t>
            </a:r>
            <a:r>
              <a:rPr lang="en" sz="1200">
                <a:solidFill>
                  <a:srgbClr val="FFFFFF"/>
                </a:solidFill>
                <a:latin typeface="Poppins"/>
                <a:ea typeface="Poppins"/>
                <a:cs typeface="Poppins"/>
                <a:sym typeface="Poppins"/>
              </a:rPr>
              <a:t>effectiveness</a:t>
            </a:r>
            <a:r>
              <a:rPr lang="en" sz="1200">
                <a:solidFill>
                  <a:srgbClr val="FFFFFF"/>
                </a:solidFill>
                <a:latin typeface="Poppins"/>
                <a:ea typeface="Poppins"/>
                <a:cs typeface="Poppins"/>
                <a:sym typeface="Poppins"/>
              </a:rPr>
              <a:t> of medical practices and surgeries. </a:t>
            </a:r>
            <a:endParaRPr sz="1200">
              <a:solidFill>
                <a:srgbClr val="FFFFFF"/>
              </a:solidFill>
              <a:latin typeface="Poppins"/>
              <a:ea typeface="Poppins"/>
              <a:cs typeface="Poppins"/>
              <a:sym typeface="Poppins"/>
            </a:endParaRPr>
          </a:p>
        </p:txBody>
      </p:sp>
      <p:sp>
        <p:nvSpPr>
          <p:cNvPr id="150" name="Google Shape;150;p26"/>
          <p:cNvSpPr txBox="1"/>
          <p:nvPr/>
        </p:nvSpPr>
        <p:spPr>
          <a:xfrm>
            <a:off x="514375" y="3070700"/>
            <a:ext cx="3632700" cy="1736100"/>
          </a:xfrm>
          <a:prstGeom prst="rect">
            <a:avLst/>
          </a:prstGeom>
          <a:noFill/>
          <a:ln>
            <a:noFill/>
          </a:ln>
        </p:spPr>
        <p:txBody>
          <a:bodyPr anchorCtr="0" anchor="t" bIns="0" lIns="0" spcFirstLastPara="1" rIns="0" wrap="square" tIns="0">
            <a:spAutoFit/>
          </a:bodyPr>
          <a:lstStyle/>
          <a:p>
            <a:pPr indent="0" lvl="0" marL="0" marR="0" rtl="0" algn="l">
              <a:lnSpc>
                <a:spcPct val="139973"/>
              </a:lnSpc>
              <a:spcBef>
                <a:spcPts val="0"/>
              </a:spcBef>
              <a:spcAft>
                <a:spcPts val="0"/>
              </a:spcAft>
              <a:buNone/>
            </a:pPr>
            <a:r>
              <a:rPr lang="en" sz="1200">
                <a:solidFill>
                  <a:schemeClr val="lt1"/>
                </a:solidFill>
                <a:latin typeface="Poppins"/>
                <a:ea typeface="Poppins"/>
                <a:cs typeface="Poppins"/>
                <a:sym typeface="Poppins"/>
              </a:rPr>
              <a:t>Our focus is to provide two products that are dedicated to advancing the medicine field, which is an AI diagnosis assistant, and an AI surgical robot. We </a:t>
            </a:r>
            <a:r>
              <a:rPr lang="en" sz="1200">
                <a:solidFill>
                  <a:schemeClr val="lt1"/>
                </a:solidFill>
                <a:latin typeface="Poppins"/>
                <a:ea typeface="Poppins"/>
                <a:cs typeface="Poppins"/>
                <a:sym typeface="Poppins"/>
              </a:rPr>
              <a:t>believe</a:t>
            </a:r>
            <a:r>
              <a:rPr lang="en" sz="1200">
                <a:solidFill>
                  <a:schemeClr val="lt1"/>
                </a:solidFill>
                <a:latin typeface="Poppins"/>
                <a:ea typeface="Poppins"/>
                <a:cs typeface="Poppins"/>
                <a:sym typeface="Poppins"/>
              </a:rPr>
              <a:t> the next steps to revolutionizing the healthcare system is by creating tools that can improve surgical </a:t>
            </a:r>
            <a:r>
              <a:rPr lang="en" sz="1200">
                <a:solidFill>
                  <a:schemeClr val="lt1"/>
                </a:solidFill>
                <a:latin typeface="Poppins"/>
                <a:ea typeface="Poppins"/>
                <a:cs typeface="Poppins"/>
                <a:sym typeface="Poppins"/>
              </a:rPr>
              <a:t>precision</a:t>
            </a:r>
            <a:r>
              <a:rPr lang="en" sz="1200">
                <a:solidFill>
                  <a:schemeClr val="lt1"/>
                </a:solidFill>
                <a:latin typeface="Poppins"/>
                <a:ea typeface="Poppins"/>
                <a:cs typeface="Poppins"/>
                <a:sym typeface="Poppins"/>
              </a:rPr>
              <a:t>, treatment, recovery, and diagnosis. </a:t>
            </a:r>
            <a:endParaRPr sz="1200">
              <a:solidFill>
                <a:schemeClr val="lt1"/>
              </a:solidFill>
              <a:latin typeface="Poppins"/>
              <a:ea typeface="Poppins"/>
              <a:cs typeface="Poppins"/>
              <a:sym typeface="Poppins"/>
            </a:endParaRPr>
          </a:p>
        </p:txBody>
      </p:sp>
      <p:sp>
        <p:nvSpPr>
          <p:cNvPr id="151" name="Google Shape;151;p26"/>
          <p:cNvSpPr txBox="1"/>
          <p:nvPr/>
        </p:nvSpPr>
        <p:spPr>
          <a:xfrm>
            <a:off x="514350" y="3610056"/>
            <a:ext cx="3509700" cy="107700"/>
          </a:xfrm>
          <a:prstGeom prst="rect">
            <a:avLst/>
          </a:prstGeom>
          <a:noFill/>
          <a:ln>
            <a:noFill/>
          </a:ln>
        </p:spPr>
        <p:txBody>
          <a:bodyPr anchorCtr="0" anchor="t" bIns="0" lIns="0" spcFirstLastPara="1" rIns="0" wrap="square" tIns="0">
            <a:spAutoFit/>
          </a:bodyPr>
          <a:lstStyle/>
          <a:p>
            <a:pPr indent="0" lvl="0" marL="0" marR="0" rtl="0" algn="l">
              <a:lnSpc>
                <a:spcPct val="139973"/>
              </a:lnSpc>
              <a:spcBef>
                <a:spcPts val="0"/>
              </a:spcBef>
              <a:spcAft>
                <a:spcPts val="0"/>
              </a:spcAft>
              <a:buNone/>
            </a:pPr>
            <a:r>
              <a:t/>
            </a:r>
            <a:endParaRPr sz="700"/>
          </a:p>
        </p:txBody>
      </p:sp>
      <p:pic>
        <p:nvPicPr>
          <p:cNvPr id="152" name="Google Shape;152;p26"/>
          <p:cNvPicPr preferRelativeResize="0"/>
          <p:nvPr/>
        </p:nvPicPr>
        <p:blipFill>
          <a:blip r:embed="rId4">
            <a:alphaModFix/>
          </a:blip>
          <a:stretch>
            <a:fillRect/>
          </a:stretch>
        </p:blipFill>
        <p:spPr>
          <a:xfrm>
            <a:off x="4632047" y="874297"/>
            <a:ext cx="3274975" cy="3394900"/>
          </a:xfrm>
          <a:prstGeom prst="rect">
            <a:avLst/>
          </a:prstGeom>
          <a:noFill/>
          <a:ln>
            <a:noFill/>
          </a:ln>
        </p:spPr>
      </p:pic>
      <p:sp>
        <p:nvSpPr>
          <p:cNvPr id="153" name="Google Shape;153;p26"/>
          <p:cNvSpPr/>
          <p:nvPr/>
        </p:nvSpPr>
        <p:spPr>
          <a:xfrm>
            <a:off x="4239450" y="416125"/>
            <a:ext cx="4381200" cy="4370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4" name="Google Shape;154;p26"/>
          <p:cNvSpPr/>
          <p:nvPr/>
        </p:nvSpPr>
        <p:spPr>
          <a:xfrm>
            <a:off x="4239461" y="360570"/>
            <a:ext cx="4426221" cy="4426212"/>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55" name="Google Shape;155;p26"/>
          <p:cNvPicPr preferRelativeResize="0"/>
          <p:nvPr/>
        </p:nvPicPr>
        <p:blipFill>
          <a:blip r:embed="rId4">
            <a:alphaModFix/>
          </a:blip>
          <a:stretch>
            <a:fillRect/>
          </a:stretch>
        </p:blipFill>
        <p:spPr>
          <a:xfrm>
            <a:off x="4814935" y="829040"/>
            <a:ext cx="3274975" cy="3394883"/>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1000"/>
                                        <p:tgtEl>
                                          <p:spTgt spid="14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1000"/>
                                        <p:tgtEl>
                                          <p:spTgt spid="150"/>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1000"/>
                                        <p:tgtEl>
                                          <p:spTgt spid="15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4"/>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8" l="0" r="0" t="-16659"/>
            </a:stretch>
          </a:blipFill>
          <a:ln>
            <a:noFill/>
          </a:ln>
        </p:spPr>
      </p:sp>
      <p:grpSp>
        <p:nvGrpSpPr>
          <p:cNvPr id="590" name="Google Shape;590;p44"/>
          <p:cNvGrpSpPr/>
          <p:nvPr/>
        </p:nvGrpSpPr>
        <p:grpSpPr>
          <a:xfrm>
            <a:off x="5204569" y="1371487"/>
            <a:ext cx="4256281" cy="893577"/>
            <a:chOff x="0" y="-47625"/>
            <a:chExt cx="2242036" cy="470700"/>
          </a:xfrm>
        </p:grpSpPr>
        <p:sp>
          <p:nvSpPr>
            <p:cNvPr id="591" name="Google Shape;591;p44"/>
            <p:cNvSpPr/>
            <p:nvPr/>
          </p:nvSpPr>
          <p:spPr>
            <a:xfrm>
              <a:off x="0" y="0"/>
              <a:ext cx="2242036" cy="423008"/>
            </a:xfrm>
            <a:custGeom>
              <a:rect b="b" l="l" r="r" t="t"/>
              <a:pathLst>
                <a:path extrusionOk="0" h="423008" w="2242036">
                  <a:moveTo>
                    <a:pt x="0" y="0"/>
                  </a:moveTo>
                  <a:lnTo>
                    <a:pt x="2242036" y="0"/>
                  </a:lnTo>
                  <a:lnTo>
                    <a:pt x="2242036" y="423008"/>
                  </a:lnTo>
                  <a:lnTo>
                    <a:pt x="0" y="423008"/>
                  </a:lnTo>
                  <a:close/>
                </a:path>
              </a:pathLst>
            </a:custGeom>
            <a:gradFill>
              <a:gsLst>
                <a:gs pos="0">
                  <a:srgbClr val="000000"/>
                </a:gs>
                <a:gs pos="100000">
                  <a:srgbClr val="3533CD"/>
                </a:gs>
              </a:gsLst>
              <a:lin ang="0" scaled="0"/>
            </a:gradFill>
            <a:ln>
              <a:noFill/>
            </a:ln>
          </p:spPr>
        </p:sp>
        <p:sp>
          <p:nvSpPr>
            <p:cNvPr id="592" name="Google Shape;592;p44"/>
            <p:cNvSpPr txBox="1"/>
            <p:nvPr/>
          </p:nvSpPr>
          <p:spPr>
            <a:xfrm>
              <a:off x="0" y="-47625"/>
              <a:ext cx="2241900" cy="47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93" name="Google Shape;593;p44"/>
          <p:cNvGrpSpPr/>
          <p:nvPr/>
        </p:nvGrpSpPr>
        <p:grpSpPr>
          <a:xfrm>
            <a:off x="5204569" y="2788136"/>
            <a:ext cx="4256281" cy="893577"/>
            <a:chOff x="0" y="-47625"/>
            <a:chExt cx="2242036" cy="470700"/>
          </a:xfrm>
        </p:grpSpPr>
        <p:sp>
          <p:nvSpPr>
            <p:cNvPr id="594" name="Google Shape;594;p44"/>
            <p:cNvSpPr/>
            <p:nvPr/>
          </p:nvSpPr>
          <p:spPr>
            <a:xfrm>
              <a:off x="0" y="0"/>
              <a:ext cx="2242036" cy="423008"/>
            </a:xfrm>
            <a:custGeom>
              <a:rect b="b" l="l" r="r" t="t"/>
              <a:pathLst>
                <a:path extrusionOk="0" h="423008" w="2242036">
                  <a:moveTo>
                    <a:pt x="0" y="0"/>
                  </a:moveTo>
                  <a:lnTo>
                    <a:pt x="2242036" y="0"/>
                  </a:lnTo>
                  <a:lnTo>
                    <a:pt x="2242036" y="423008"/>
                  </a:lnTo>
                  <a:lnTo>
                    <a:pt x="0" y="423008"/>
                  </a:lnTo>
                  <a:close/>
                </a:path>
              </a:pathLst>
            </a:custGeom>
            <a:gradFill>
              <a:gsLst>
                <a:gs pos="0">
                  <a:srgbClr val="000000"/>
                </a:gs>
                <a:gs pos="100000">
                  <a:srgbClr val="3533CD"/>
                </a:gs>
              </a:gsLst>
              <a:lin ang="0" scaled="0"/>
            </a:gradFill>
            <a:ln>
              <a:noFill/>
            </a:ln>
          </p:spPr>
        </p:sp>
        <p:sp>
          <p:nvSpPr>
            <p:cNvPr id="595" name="Google Shape;595;p44"/>
            <p:cNvSpPr txBox="1"/>
            <p:nvPr/>
          </p:nvSpPr>
          <p:spPr>
            <a:xfrm>
              <a:off x="0" y="-47625"/>
              <a:ext cx="2241900" cy="47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96" name="Google Shape;596;p44"/>
          <p:cNvGrpSpPr/>
          <p:nvPr/>
        </p:nvGrpSpPr>
        <p:grpSpPr>
          <a:xfrm>
            <a:off x="4680694" y="1477663"/>
            <a:ext cx="771510" cy="771510"/>
            <a:chOff x="0" y="0"/>
            <a:chExt cx="812800" cy="812800"/>
          </a:xfrm>
        </p:grpSpPr>
        <p:sp>
          <p:nvSpPr>
            <p:cNvPr id="597" name="Google Shape;597;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8" name="Google Shape;598;p44"/>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99" name="Google Shape;599;p44"/>
          <p:cNvGrpSpPr/>
          <p:nvPr/>
        </p:nvGrpSpPr>
        <p:grpSpPr>
          <a:xfrm>
            <a:off x="4680694" y="2876756"/>
            <a:ext cx="771510" cy="771510"/>
            <a:chOff x="0" y="0"/>
            <a:chExt cx="812800" cy="812800"/>
          </a:xfrm>
        </p:grpSpPr>
        <p:sp>
          <p:nvSpPr>
            <p:cNvPr id="600" name="Google Shape;600;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1" name="Google Shape;601;p44"/>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02" name="Google Shape;602;p44"/>
          <p:cNvGrpSpPr/>
          <p:nvPr/>
        </p:nvGrpSpPr>
        <p:grpSpPr>
          <a:xfrm>
            <a:off x="3782112" y="4709237"/>
            <a:ext cx="1543020" cy="1543020"/>
            <a:chOff x="0" y="0"/>
            <a:chExt cx="812800" cy="812800"/>
          </a:xfrm>
        </p:grpSpPr>
        <p:sp>
          <p:nvSpPr>
            <p:cNvPr id="603" name="Google Shape;603;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4" name="Google Shape;604;p44"/>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05" name="Google Shape;605;p44"/>
          <p:cNvSpPr txBox="1"/>
          <p:nvPr/>
        </p:nvSpPr>
        <p:spPr>
          <a:xfrm>
            <a:off x="514350" y="481013"/>
            <a:ext cx="1854600" cy="2616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1" i="0" lang="en" sz="1700" u="none" cap="none" strike="noStrike">
                <a:solidFill>
                  <a:srgbClr val="000000"/>
                </a:solidFill>
                <a:latin typeface="Lato"/>
                <a:ea typeface="Lato"/>
                <a:cs typeface="Lato"/>
                <a:sym typeface="Lato"/>
              </a:rPr>
              <a:t>ABOUT </a:t>
            </a:r>
            <a:endParaRPr sz="700"/>
          </a:p>
        </p:txBody>
      </p:sp>
      <p:sp>
        <p:nvSpPr>
          <p:cNvPr id="606" name="Google Shape;606;p44"/>
          <p:cNvSpPr txBox="1"/>
          <p:nvPr/>
        </p:nvSpPr>
        <p:spPr>
          <a:xfrm>
            <a:off x="514350" y="795339"/>
            <a:ext cx="2924700" cy="3387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 sz="2200">
                <a:solidFill>
                  <a:srgbClr val="004AAD"/>
                </a:solidFill>
                <a:latin typeface="League Spartan"/>
                <a:ea typeface="League Spartan"/>
                <a:cs typeface="League Spartan"/>
                <a:sym typeface="League Spartan"/>
              </a:rPr>
              <a:t>ETHICAL STANDARDS</a:t>
            </a:r>
            <a:endParaRPr sz="700"/>
          </a:p>
        </p:txBody>
      </p:sp>
      <p:sp>
        <p:nvSpPr>
          <p:cNvPr id="607" name="Google Shape;607;p44"/>
          <p:cNvSpPr txBox="1"/>
          <p:nvPr/>
        </p:nvSpPr>
        <p:spPr>
          <a:xfrm>
            <a:off x="514350" y="1477675"/>
            <a:ext cx="4039200" cy="2440800"/>
          </a:xfrm>
          <a:prstGeom prst="rect">
            <a:avLst/>
          </a:prstGeom>
          <a:noFill/>
          <a:ln>
            <a:noFill/>
          </a:ln>
        </p:spPr>
        <p:txBody>
          <a:bodyPr anchorCtr="0" anchor="t" bIns="0" lIns="0" spcFirstLastPara="1" rIns="0" wrap="square" tIns="0">
            <a:spAutoFit/>
          </a:bodyPr>
          <a:lstStyle/>
          <a:p>
            <a:pPr indent="0" lvl="0" marL="0" marR="0" rtl="0" algn="l">
              <a:lnSpc>
                <a:spcPct val="139973"/>
              </a:lnSpc>
              <a:spcBef>
                <a:spcPts val="0"/>
              </a:spcBef>
              <a:spcAft>
                <a:spcPts val="0"/>
              </a:spcAft>
              <a:buNone/>
            </a:pPr>
            <a:r>
              <a:rPr b="1" lang="en" sz="1300">
                <a:latin typeface="Poppins"/>
                <a:ea typeface="Poppins"/>
                <a:cs typeface="Poppins"/>
                <a:sym typeface="Poppins"/>
              </a:rPr>
              <a:t>Ethical Standards: </a:t>
            </a:r>
            <a:r>
              <a:rPr lang="en" sz="1300">
                <a:latin typeface="Poppins"/>
                <a:ea typeface="Poppins"/>
                <a:cs typeface="Poppins"/>
                <a:sym typeface="Poppins"/>
              </a:rPr>
              <a:t>Upholding ethical standards is a fundamental principle in our AI development endeavors within the medical sector. This involves a firm commitment to avoiding biases as well. By adhering to these ethical standards, we can prevent potential health disparities and ensure fairness in the implementation of AI technologies.</a:t>
            </a:r>
            <a:endParaRPr sz="1300">
              <a:solidFill>
                <a:schemeClr val="dk1"/>
              </a:solidFill>
              <a:latin typeface="Poppins"/>
              <a:ea typeface="Poppins"/>
              <a:cs typeface="Poppins"/>
              <a:sym typeface="Poppins"/>
            </a:endParaRPr>
          </a:p>
          <a:p>
            <a:pPr indent="0" lvl="0" marL="0" marR="0" rtl="0" algn="l">
              <a:lnSpc>
                <a:spcPct val="139973"/>
              </a:lnSpc>
              <a:spcBef>
                <a:spcPts val="0"/>
              </a:spcBef>
              <a:spcAft>
                <a:spcPts val="0"/>
              </a:spcAft>
              <a:buNone/>
            </a:pPr>
            <a:r>
              <a:t/>
            </a:r>
            <a:endParaRPr sz="1300">
              <a:solidFill>
                <a:schemeClr val="dk1"/>
              </a:solidFill>
              <a:latin typeface="Poppins"/>
              <a:ea typeface="Poppins"/>
              <a:cs typeface="Poppins"/>
              <a:sym typeface="Poppins"/>
            </a:endParaRPr>
          </a:p>
        </p:txBody>
      </p:sp>
      <p:sp>
        <p:nvSpPr>
          <p:cNvPr id="608" name="Google Shape;608;p44"/>
          <p:cNvSpPr txBox="1"/>
          <p:nvPr/>
        </p:nvSpPr>
        <p:spPr>
          <a:xfrm>
            <a:off x="4553637" y="1680934"/>
            <a:ext cx="1025700" cy="415500"/>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b="0" i="0" lang="en" sz="2700" u="none" cap="none" strike="noStrike">
                <a:solidFill>
                  <a:srgbClr val="004AAD"/>
                </a:solidFill>
                <a:latin typeface="League Spartan"/>
                <a:ea typeface="League Spartan"/>
                <a:cs typeface="League Spartan"/>
                <a:sym typeface="League Spartan"/>
              </a:rPr>
              <a:t>01</a:t>
            </a:r>
            <a:endParaRPr sz="700"/>
          </a:p>
        </p:txBody>
      </p:sp>
      <p:sp>
        <p:nvSpPr>
          <p:cNvPr id="609" name="Google Shape;609;p44"/>
          <p:cNvSpPr txBox="1"/>
          <p:nvPr/>
        </p:nvSpPr>
        <p:spPr>
          <a:xfrm>
            <a:off x="4553637" y="3037705"/>
            <a:ext cx="1025700" cy="415500"/>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b="0" i="0" lang="en" sz="2700" u="none" cap="none" strike="noStrike">
                <a:solidFill>
                  <a:srgbClr val="004AAD"/>
                </a:solidFill>
                <a:latin typeface="League Spartan"/>
                <a:ea typeface="League Spartan"/>
                <a:cs typeface="League Spartan"/>
                <a:sym typeface="League Spartan"/>
              </a:rPr>
              <a:t>02</a:t>
            </a:r>
            <a:endParaRPr sz="700"/>
          </a:p>
        </p:txBody>
      </p:sp>
      <p:sp>
        <p:nvSpPr>
          <p:cNvPr id="610" name="Google Shape;610;p44"/>
          <p:cNvSpPr txBox="1"/>
          <p:nvPr/>
        </p:nvSpPr>
        <p:spPr>
          <a:xfrm>
            <a:off x="5547950" y="1463225"/>
            <a:ext cx="3841200" cy="8004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lang="en" sz="1000">
                <a:solidFill>
                  <a:srgbClr val="FFFFFF"/>
                </a:solidFill>
                <a:latin typeface="Poppins"/>
                <a:ea typeface="Poppins"/>
                <a:cs typeface="Poppins"/>
                <a:sym typeface="Poppins"/>
              </a:rPr>
              <a:t>Establishing a robust ethical framework for AI development in the medical field is highly important. This policy places a strong emphasis on the creation of unbiased algorithms and transparent decision-making processes.</a:t>
            </a:r>
            <a:endParaRPr sz="700"/>
          </a:p>
        </p:txBody>
      </p:sp>
      <p:sp>
        <p:nvSpPr>
          <p:cNvPr id="611" name="Google Shape;611;p44"/>
          <p:cNvSpPr txBox="1"/>
          <p:nvPr/>
        </p:nvSpPr>
        <p:spPr>
          <a:xfrm>
            <a:off x="5527850" y="2876738"/>
            <a:ext cx="3881400" cy="8004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lang="en" sz="1000">
                <a:solidFill>
                  <a:srgbClr val="FFFFFF"/>
                </a:solidFill>
                <a:latin typeface="Poppins"/>
                <a:ea typeface="Poppins"/>
                <a:cs typeface="Poppins"/>
                <a:sym typeface="Poppins"/>
              </a:rPr>
              <a:t>Additionally, we prioritize involving diverse stakeholders throughout the development process to guarantee that a wide range of perspectives and unique needs are taken into account comprehensively.</a:t>
            </a:r>
            <a:endParaRPr sz="700"/>
          </a:p>
        </p:txBody>
      </p:sp>
      <p:grpSp>
        <p:nvGrpSpPr>
          <p:cNvPr id="612" name="Google Shape;612;p44"/>
          <p:cNvGrpSpPr/>
          <p:nvPr/>
        </p:nvGrpSpPr>
        <p:grpSpPr>
          <a:xfrm>
            <a:off x="6894189" y="-1028700"/>
            <a:ext cx="1543020" cy="1543020"/>
            <a:chOff x="0" y="0"/>
            <a:chExt cx="812800" cy="812800"/>
          </a:xfrm>
        </p:grpSpPr>
        <p:sp>
          <p:nvSpPr>
            <p:cNvPr id="613" name="Google Shape;613;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4" name="Google Shape;614;p44"/>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15" name="Google Shape;615;p44"/>
          <p:cNvSpPr txBox="1"/>
          <p:nvPr/>
        </p:nvSpPr>
        <p:spPr>
          <a:xfrm>
            <a:off x="5204575" y="1093500"/>
            <a:ext cx="2997000" cy="216900"/>
          </a:xfrm>
          <a:prstGeom prst="rect">
            <a:avLst/>
          </a:prstGeom>
          <a:noFill/>
          <a:ln>
            <a:noFill/>
          </a:ln>
        </p:spPr>
        <p:txBody>
          <a:bodyPr anchorCtr="0" anchor="t" bIns="91425" lIns="91425" spcFirstLastPara="1" rIns="91425" wrap="square" tIns="91425">
            <a:noAutofit/>
          </a:bodyPr>
          <a:lstStyle/>
          <a:p>
            <a:pPr indent="0" lvl="0" marL="0" rtl="0" algn="l">
              <a:lnSpc>
                <a:spcPct val="139973"/>
              </a:lnSpc>
              <a:spcBef>
                <a:spcPts val="0"/>
              </a:spcBef>
              <a:spcAft>
                <a:spcPts val="0"/>
              </a:spcAft>
              <a:buClr>
                <a:schemeClr val="dk1"/>
              </a:buClr>
              <a:buFont typeface="Arial"/>
              <a:buNone/>
            </a:pPr>
            <a:r>
              <a:rPr b="1" lang="en" sz="1300" u="sng">
                <a:solidFill>
                  <a:schemeClr val="dk1"/>
                </a:solidFill>
                <a:latin typeface="Poppins"/>
                <a:ea typeface="Poppins"/>
                <a:cs typeface="Poppins"/>
                <a:sym typeface="Poppins"/>
              </a:rPr>
              <a:t>Company Policy</a:t>
            </a:r>
            <a:endParaRPr b="1" sz="1300" u="sng">
              <a:solidFill>
                <a:schemeClr val="dk1"/>
              </a:solidFill>
              <a:latin typeface="Poppins"/>
              <a:ea typeface="Poppins"/>
              <a:cs typeface="Poppins"/>
              <a:sym typeface="Poppins"/>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607"/>
                                        </p:tgtEl>
                                        <p:attrNameLst>
                                          <p:attrName>style.visibility</p:attrName>
                                        </p:attrNameLst>
                                      </p:cBhvr>
                                      <p:to>
                                        <p:strVal val="visible"/>
                                      </p:to>
                                    </p:set>
                                    <p:anim calcmode="lin" valueType="num">
                                      <p:cBhvr additive="base">
                                        <p:cTn dur="1000"/>
                                        <p:tgtEl>
                                          <p:spTgt spid="607"/>
                                        </p:tgtEl>
                                        <p:attrNameLst>
                                          <p:attrName>ppt_w</p:attrName>
                                        </p:attrNameLst>
                                      </p:cBhvr>
                                      <p:tavLst>
                                        <p:tav fmla="" tm="0">
                                          <p:val>
                                            <p:strVal val="0"/>
                                          </p:val>
                                        </p:tav>
                                        <p:tav fmla="" tm="100000">
                                          <p:val>
                                            <p:strVal val="#ppt_w"/>
                                          </p:val>
                                        </p:tav>
                                      </p:tavLst>
                                    </p:anim>
                                    <p:anim calcmode="lin" valueType="num">
                                      <p:cBhvr additive="base">
                                        <p:cTn dur="1000"/>
                                        <p:tgtEl>
                                          <p:spTgt spid="60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mph" presetID="8" presetSubtype="0">
                                  <p:stCondLst>
                                    <p:cond delay="0"/>
                                  </p:stCondLst>
                                  <p:childTnLst>
                                    <p:animRot by="-21600000">
                                      <p:cBhvr>
                                        <p:cTn dur="1000" fill="hold"/>
                                        <p:tgtEl>
                                          <p:spTgt spid="608"/>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609"/>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4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8" l="0" r="0" t="-16659"/>
            </a:stretch>
          </a:blipFill>
          <a:ln>
            <a:noFill/>
          </a:ln>
        </p:spPr>
      </p:sp>
      <p:grpSp>
        <p:nvGrpSpPr>
          <p:cNvPr id="621" name="Google Shape;621;p45"/>
          <p:cNvGrpSpPr/>
          <p:nvPr/>
        </p:nvGrpSpPr>
        <p:grpSpPr>
          <a:xfrm>
            <a:off x="5204569" y="1371487"/>
            <a:ext cx="4256281" cy="893577"/>
            <a:chOff x="0" y="-47625"/>
            <a:chExt cx="2242036" cy="470700"/>
          </a:xfrm>
        </p:grpSpPr>
        <p:sp>
          <p:nvSpPr>
            <p:cNvPr id="622" name="Google Shape;622;p45"/>
            <p:cNvSpPr/>
            <p:nvPr/>
          </p:nvSpPr>
          <p:spPr>
            <a:xfrm>
              <a:off x="0" y="0"/>
              <a:ext cx="2242036" cy="423008"/>
            </a:xfrm>
            <a:custGeom>
              <a:rect b="b" l="l" r="r" t="t"/>
              <a:pathLst>
                <a:path extrusionOk="0" h="423008" w="2242036">
                  <a:moveTo>
                    <a:pt x="0" y="0"/>
                  </a:moveTo>
                  <a:lnTo>
                    <a:pt x="2242036" y="0"/>
                  </a:lnTo>
                  <a:lnTo>
                    <a:pt x="2242036" y="423008"/>
                  </a:lnTo>
                  <a:lnTo>
                    <a:pt x="0" y="423008"/>
                  </a:lnTo>
                  <a:close/>
                </a:path>
              </a:pathLst>
            </a:custGeom>
            <a:gradFill>
              <a:gsLst>
                <a:gs pos="0">
                  <a:srgbClr val="000000"/>
                </a:gs>
                <a:gs pos="100000">
                  <a:srgbClr val="3533CD"/>
                </a:gs>
              </a:gsLst>
              <a:lin ang="0" scaled="0"/>
            </a:gradFill>
            <a:ln>
              <a:noFill/>
            </a:ln>
          </p:spPr>
        </p:sp>
        <p:sp>
          <p:nvSpPr>
            <p:cNvPr id="623" name="Google Shape;623;p45"/>
            <p:cNvSpPr txBox="1"/>
            <p:nvPr/>
          </p:nvSpPr>
          <p:spPr>
            <a:xfrm>
              <a:off x="0" y="-47625"/>
              <a:ext cx="2241900" cy="47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24" name="Google Shape;624;p45"/>
          <p:cNvGrpSpPr/>
          <p:nvPr/>
        </p:nvGrpSpPr>
        <p:grpSpPr>
          <a:xfrm>
            <a:off x="5204569" y="2788136"/>
            <a:ext cx="4256281" cy="893577"/>
            <a:chOff x="0" y="-47625"/>
            <a:chExt cx="2242036" cy="470700"/>
          </a:xfrm>
        </p:grpSpPr>
        <p:sp>
          <p:nvSpPr>
            <p:cNvPr id="625" name="Google Shape;625;p45"/>
            <p:cNvSpPr/>
            <p:nvPr/>
          </p:nvSpPr>
          <p:spPr>
            <a:xfrm>
              <a:off x="0" y="0"/>
              <a:ext cx="2242036" cy="423008"/>
            </a:xfrm>
            <a:custGeom>
              <a:rect b="b" l="l" r="r" t="t"/>
              <a:pathLst>
                <a:path extrusionOk="0" h="423008" w="2242036">
                  <a:moveTo>
                    <a:pt x="0" y="0"/>
                  </a:moveTo>
                  <a:lnTo>
                    <a:pt x="2242036" y="0"/>
                  </a:lnTo>
                  <a:lnTo>
                    <a:pt x="2242036" y="423008"/>
                  </a:lnTo>
                  <a:lnTo>
                    <a:pt x="0" y="423008"/>
                  </a:lnTo>
                  <a:close/>
                </a:path>
              </a:pathLst>
            </a:custGeom>
            <a:gradFill>
              <a:gsLst>
                <a:gs pos="0">
                  <a:srgbClr val="000000"/>
                </a:gs>
                <a:gs pos="100000">
                  <a:srgbClr val="3533CD"/>
                </a:gs>
              </a:gsLst>
              <a:lin ang="0" scaled="0"/>
            </a:gradFill>
            <a:ln>
              <a:noFill/>
            </a:ln>
          </p:spPr>
        </p:sp>
        <p:sp>
          <p:nvSpPr>
            <p:cNvPr id="626" name="Google Shape;626;p45"/>
            <p:cNvSpPr txBox="1"/>
            <p:nvPr/>
          </p:nvSpPr>
          <p:spPr>
            <a:xfrm>
              <a:off x="0" y="-47625"/>
              <a:ext cx="2241900" cy="47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27" name="Google Shape;627;p45"/>
          <p:cNvGrpSpPr/>
          <p:nvPr/>
        </p:nvGrpSpPr>
        <p:grpSpPr>
          <a:xfrm>
            <a:off x="4680694" y="1477663"/>
            <a:ext cx="771510" cy="771510"/>
            <a:chOff x="0" y="0"/>
            <a:chExt cx="812800" cy="812800"/>
          </a:xfrm>
        </p:grpSpPr>
        <p:sp>
          <p:nvSpPr>
            <p:cNvPr id="628" name="Google Shape;628;p4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9" name="Google Shape;629;p45"/>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30" name="Google Shape;630;p45"/>
          <p:cNvGrpSpPr/>
          <p:nvPr/>
        </p:nvGrpSpPr>
        <p:grpSpPr>
          <a:xfrm>
            <a:off x="4680694" y="2876756"/>
            <a:ext cx="771510" cy="771510"/>
            <a:chOff x="0" y="0"/>
            <a:chExt cx="812800" cy="812800"/>
          </a:xfrm>
        </p:grpSpPr>
        <p:sp>
          <p:nvSpPr>
            <p:cNvPr id="631" name="Google Shape;631;p4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2" name="Google Shape;632;p45"/>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33" name="Google Shape;633;p45"/>
          <p:cNvGrpSpPr/>
          <p:nvPr/>
        </p:nvGrpSpPr>
        <p:grpSpPr>
          <a:xfrm>
            <a:off x="3782112" y="4709237"/>
            <a:ext cx="1543020" cy="1543020"/>
            <a:chOff x="0" y="0"/>
            <a:chExt cx="812800" cy="812800"/>
          </a:xfrm>
        </p:grpSpPr>
        <p:sp>
          <p:nvSpPr>
            <p:cNvPr id="634" name="Google Shape;634;p4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5" name="Google Shape;635;p45"/>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36" name="Google Shape;636;p45"/>
          <p:cNvSpPr txBox="1"/>
          <p:nvPr/>
        </p:nvSpPr>
        <p:spPr>
          <a:xfrm>
            <a:off x="514350" y="481013"/>
            <a:ext cx="1854600" cy="2616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1" i="0" lang="en" sz="1700" u="none" cap="none" strike="noStrike">
                <a:solidFill>
                  <a:srgbClr val="000000"/>
                </a:solidFill>
                <a:latin typeface="Lato"/>
                <a:ea typeface="Lato"/>
                <a:cs typeface="Lato"/>
                <a:sym typeface="Lato"/>
              </a:rPr>
              <a:t>ABOUT </a:t>
            </a:r>
            <a:endParaRPr sz="700"/>
          </a:p>
        </p:txBody>
      </p:sp>
      <p:sp>
        <p:nvSpPr>
          <p:cNvPr id="637" name="Google Shape;637;p45"/>
          <p:cNvSpPr txBox="1"/>
          <p:nvPr/>
        </p:nvSpPr>
        <p:spPr>
          <a:xfrm>
            <a:off x="514350" y="795339"/>
            <a:ext cx="2924700" cy="3387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 sz="2200">
                <a:solidFill>
                  <a:srgbClr val="004AAD"/>
                </a:solidFill>
                <a:latin typeface="League Spartan"/>
                <a:ea typeface="League Spartan"/>
                <a:cs typeface="League Spartan"/>
                <a:sym typeface="League Spartan"/>
              </a:rPr>
              <a:t>LEGAL REVIEW</a:t>
            </a:r>
            <a:endParaRPr sz="700"/>
          </a:p>
        </p:txBody>
      </p:sp>
      <p:sp>
        <p:nvSpPr>
          <p:cNvPr id="638" name="Google Shape;638;p45"/>
          <p:cNvSpPr txBox="1"/>
          <p:nvPr/>
        </p:nvSpPr>
        <p:spPr>
          <a:xfrm>
            <a:off x="514350" y="1477675"/>
            <a:ext cx="4039200" cy="3000900"/>
          </a:xfrm>
          <a:prstGeom prst="rect">
            <a:avLst/>
          </a:prstGeom>
          <a:noFill/>
          <a:ln>
            <a:noFill/>
          </a:ln>
        </p:spPr>
        <p:txBody>
          <a:bodyPr anchorCtr="0" anchor="t" bIns="0" lIns="0" spcFirstLastPara="1" rIns="0" wrap="square" tIns="0">
            <a:spAutoFit/>
          </a:bodyPr>
          <a:lstStyle/>
          <a:p>
            <a:pPr indent="0" lvl="0" marL="0" marR="0" rtl="0" algn="l">
              <a:lnSpc>
                <a:spcPct val="139973"/>
              </a:lnSpc>
              <a:spcBef>
                <a:spcPts val="0"/>
              </a:spcBef>
              <a:spcAft>
                <a:spcPts val="0"/>
              </a:spcAft>
              <a:buNone/>
            </a:pPr>
            <a:r>
              <a:rPr lang="en" sz="1300">
                <a:latin typeface="Poppins"/>
                <a:ea typeface="Poppins"/>
                <a:cs typeface="Poppins"/>
                <a:sym typeface="Poppins"/>
              </a:rPr>
              <a:t>Ensuring compliance with healthcare-related laws and regulations, such as the Health Insurance Portability and Accountability Act (HIPAA) in the United States, the General Data Protection Regulation (GDPR) in Europe, and regional data protection laws, is vital. </a:t>
            </a:r>
            <a:endParaRPr sz="1300">
              <a:latin typeface="Poppins"/>
              <a:ea typeface="Poppins"/>
              <a:cs typeface="Poppins"/>
              <a:sym typeface="Poppins"/>
            </a:endParaRPr>
          </a:p>
          <a:p>
            <a:pPr indent="0" lvl="0" marL="0" marR="0" rtl="0" algn="l">
              <a:lnSpc>
                <a:spcPct val="139973"/>
              </a:lnSpc>
              <a:spcBef>
                <a:spcPts val="0"/>
              </a:spcBef>
              <a:spcAft>
                <a:spcPts val="0"/>
              </a:spcAft>
              <a:buNone/>
            </a:pPr>
            <a:r>
              <a:t/>
            </a:r>
            <a:endParaRPr sz="1300">
              <a:latin typeface="Poppins"/>
              <a:ea typeface="Poppins"/>
              <a:cs typeface="Poppins"/>
              <a:sym typeface="Poppins"/>
            </a:endParaRPr>
          </a:p>
          <a:p>
            <a:pPr indent="0" lvl="0" marL="0" marR="0" rtl="0" algn="l">
              <a:lnSpc>
                <a:spcPct val="139973"/>
              </a:lnSpc>
              <a:spcBef>
                <a:spcPts val="0"/>
              </a:spcBef>
              <a:spcAft>
                <a:spcPts val="0"/>
              </a:spcAft>
              <a:buNone/>
            </a:pPr>
            <a:r>
              <a:rPr lang="en" sz="1300">
                <a:latin typeface="Poppins"/>
                <a:ea typeface="Poppins"/>
                <a:cs typeface="Poppins"/>
                <a:sym typeface="Poppins"/>
              </a:rPr>
              <a:t>These regulations are in place to safeguard patient data, especially sensitive health records, by upholding confidentiality and security.</a:t>
            </a:r>
            <a:endParaRPr sz="1300">
              <a:latin typeface="Poppins"/>
              <a:ea typeface="Poppins"/>
              <a:cs typeface="Poppins"/>
              <a:sym typeface="Poppins"/>
            </a:endParaRPr>
          </a:p>
          <a:p>
            <a:pPr indent="0" lvl="0" marL="0" marR="0" rtl="0" algn="l">
              <a:lnSpc>
                <a:spcPct val="139973"/>
              </a:lnSpc>
              <a:spcBef>
                <a:spcPts val="0"/>
              </a:spcBef>
              <a:spcAft>
                <a:spcPts val="0"/>
              </a:spcAft>
              <a:buNone/>
            </a:pPr>
            <a:r>
              <a:t/>
            </a:r>
            <a:endParaRPr sz="1300">
              <a:latin typeface="Poppins"/>
              <a:ea typeface="Poppins"/>
              <a:cs typeface="Poppins"/>
              <a:sym typeface="Poppins"/>
            </a:endParaRPr>
          </a:p>
        </p:txBody>
      </p:sp>
      <p:sp>
        <p:nvSpPr>
          <p:cNvPr id="639" name="Google Shape;639;p45"/>
          <p:cNvSpPr txBox="1"/>
          <p:nvPr/>
        </p:nvSpPr>
        <p:spPr>
          <a:xfrm>
            <a:off x="4553637" y="1680934"/>
            <a:ext cx="1025700" cy="415500"/>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b="0" i="0" lang="en" sz="2700" u="none" cap="none" strike="noStrike">
                <a:solidFill>
                  <a:srgbClr val="004AAD"/>
                </a:solidFill>
                <a:latin typeface="League Spartan"/>
                <a:ea typeface="League Spartan"/>
                <a:cs typeface="League Spartan"/>
                <a:sym typeface="League Spartan"/>
              </a:rPr>
              <a:t>01</a:t>
            </a:r>
            <a:endParaRPr sz="700"/>
          </a:p>
        </p:txBody>
      </p:sp>
      <p:sp>
        <p:nvSpPr>
          <p:cNvPr id="640" name="Google Shape;640;p45"/>
          <p:cNvSpPr txBox="1"/>
          <p:nvPr/>
        </p:nvSpPr>
        <p:spPr>
          <a:xfrm>
            <a:off x="4553637" y="3037705"/>
            <a:ext cx="1025700" cy="415500"/>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b="0" i="0" lang="en" sz="2700" u="none" cap="none" strike="noStrike">
                <a:solidFill>
                  <a:srgbClr val="004AAD"/>
                </a:solidFill>
                <a:latin typeface="League Spartan"/>
                <a:ea typeface="League Spartan"/>
                <a:cs typeface="League Spartan"/>
                <a:sym typeface="League Spartan"/>
              </a:rPr>
              <a:t>02</a:t>
            </a:r>
            <a:endParaRPr sz="700"/>
          </a:p>
        </p:txBody>
      </p:sp>
      <p:sp>
        <p:nvSpPr>
          <p:cNvPr id="641" name="Google Shape;641;p45"/>
          <p:cNvSpPr txBox="1"/>
          <p:nvPr/>
        </p:nvSpPr>
        <p:spPr>
          <a:xfrm>
            <a:off x="5579350" y="1570925"/>
            <a:ext cx="3401400" cy="3693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lang="en" sz="1000">
                <a:solidFill>
                  <a:srgbClr val="FFFFFF"/>
                </a:solidFill>
                <a:latin typeface="Poppins"/>
                <a:ea typeface="Poppins"/>
                <a:cs typeface="Poppins"/>
                <a:sym typeface="Poppins"/>
              </a:rPr>
              <a:t>It’s important to note that there are currently no AI-specific laws pertaining to the medical field.  </a:t>
            </a:r>
            <a:endParaRPr sz="700"/>
          </a:p>
        </p:txBody>
      </p:sp>
      <p:sp>
        <p:nvSpPr>
          <p:cNvPr id="642" name="Google Shape;642;p45"/>
          <p:cNvSpPr txBox="1"/>
          <p:nvPr/>
        </p:nvSpPr>
        <p:spPr>
          <a:xfrm>
            <a:off x="5579350" y="2916575"/>
            <a:ext cx="3841200" cy="5850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lang="en" sz="1000">
                <a:solidFill>
                  <a:srgbClr val="FFFFFF"/>
                </a:solidFill>
                <a:latin typeface="Poppins"/>
                <a:ea typeface="Poppins"/>
                <a:cs typeface="Poppins"/>
                <a:sym typeface="Poppins"/>
              </a:rPr>
              <a:t>While several countries and organizations have proposed regulations addressing the use of AI in healthcare, none of these regulations have been formally adopted.</a:t>
            </a:r>
            <a:endParaRPr sz="700"/>
          </a:p>
        </p:txBody>
      </p:sp>
      <p:grpSp>
        <p:nvGrpSpPr>
          <p:cNvPr id="643" name="Google Shape;643;p45"/>
          <p:cNvGrpSpPr/>
          <p:nvPr/>
        </p:nvGrpSpPr>
        <p:grpSpPr>
          <a:xfrm>
            <a:off x="6894189" y="-1028700"/>
            <a:ext cx="1543020" cy="1543020"/>
            <a:chOff x="0" y="0"/>
            <a:chExt cx="812800" cy="812800"/>
          </a:xfrm>
        </p:grpSpPr>
        <p:sp>
          <p:nvSpPr>
            <p:cNvPr id="644" name="Google Shape;644;p4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5" name="Google Shape;645;p45"/>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46" name="Google Shape;646;p45"/>
          <p:cNvSpPr txBox="1"/>
          <p:nvPr/>
        </p:nvSpPr>
        <p:spPr>
          <a:xfrm>
            <a:off x="5204575" y="1093500"/>
            <a:ext cx="29970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chemeClr val="dk1"/>
                </a:solidFill>
                <a:latin typeface="Poppins"/>
                <a:ea typeface="Poppins"/>
                <a:cs typeface="Poppins"/>
                <a:sym typeface="Poppins"/>
              </a:rPr>
              <a:t>AI-Specific Laws</a:t>
            </a:r>
            <a:endParaRPr sz="1600">
              <a:solidFill>
                <a:schemeClr val="dk1"/>
              </a:solidFill>
              <a:latin typeface="Calibri"/>
              <a:ea typeface="Calibri"/>
              <a:cs typeface="Calibri"/>
              <a:sym typeface="Calibri"/>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1000" fill="hold"/>
                                        <p:tgtEl>
                                          <p:spTgt spid="639"/>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640"/>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4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8" l="0" r="0" t="-16659"/>
            </a:stretch>
          </a:blipFill>
          <a:ln>
            <a:noFill/>
          </a:ln>
        </p:spPr>
      </p:sp>
      <p:grpSp>
        <p:nvGrpSpPr>
          <p:cNvPr id="652" name="Google Shape;652;p46"/>
          <p:cNvGrpSpPr/>
          <p:nvPr/>
        </p:nvGrpSpPr>
        <p:grpSpPr>
          <a:xfrm>
            <a:off x="5204569" y="1371487"/>
            <a:ext cx="4256281" cy="893577"/>
            <a:chOff x="0" y="-47625"/>
            <a:chExt cx="2242036" cy="470700"/>
          </a:xfrm>
        </p:grpSpPr>
        <p:sp>
          <p:nvSpPr>
            <p:cNvPr id="653" name="Google Shape;653;p46"/>
            <p:cNvSpPr/>
            <p:nvPr/>
          </p:nvSpPr>
          <p:spPr>
            <a:xfrm>
              <a:off x="0" y="0"/>
              <a:ext cx="2242036" cy="423008"/>
            </a:xfrm>
            <a:custGeom>
              <a:rect b="b" l="l" r="r" t="t"/>
              <a:pathLst>
                <a:path extrusionOk="0" h="423008" w="2242036">
                  <a:moveTo>
                    <a:pt x="0" y="0"/>
                  </a:moveTo>
                  <a:lnTo>
                    <a:pt x="2242036" y="0"/>
                  </a:lnTo>
                  <a:lnTo>
                    <a:pt x="2242036" y="423008"/>
                  </a:lnTo>
                  <a:lnTo>
                    <a:pt x="0" y="423008"/>
                  </a:lnTo>
                  <a:close/>
                </a:path>
              </a:pathLst>
            </a:custGeom>
            <a:gradFill>
              <a:gsLst>
                <a:gs pos="0">
                  <a:srgbClr val="000000"/>
                </a:gs>
                <a:gs pos="100000">
                  <a:srgbClr val="3533CD"/>
                </a:gs>
              </a:gsLst>
              <a:lin ang="0" scaled="0"/>
            </a:gradFill>
            <a:ln>
              <a:noFill/>
            </a:ln>
          </p:spPr>
        </p:sp>
        <p:sp>
          <p:nvSpPr>
            <p:cNvPr id="654" name="Google Shape;654;p46"/>
            <p:cNvSpPr txBox="1"/>
            <p:nvPr/>
          </p:nvSpPr>
          <p:spPr>
            <a:xfrm>
              <a:off x="0" y="-47625"/>
              <a:ext cx="2241900" cy="47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55" name="Google Shape;655;p46"/>
          <p:cNvGrpSpPr/>
          <p:nvPr/>
        </p:nvGrpSpPr>
        <p:grpSpPr>
          <a:xfrm>
            <a:off x="5204569" y="2788136"/>
            <a:ext cx="4256281" cy="893577"/>
            <a:chOff x="0" y="-47625"/>
            <a:chExt cx="2242036" cy="470700"/>
          </a:xfrm>
        </p:grpSpPr>
        <p:sp>
          <p:nvSpPr>
            <p:cNvPr id="656" name="Google Shape;656;p46"/>
            <p:cNvSpPr/>
            <p:nvPr/>
          </p:nvSpPr>
          <p:spPr>
            <a:xfrm>
              <a:off x="0" y="0"/>
              <a:ext cx="2242036" cy="423008"/>
            </a:xfrm>
            <a:custGeom>
              <a:rect b="b" l="l" r="r" t="t"/>
              <a:pathLst>
                <a:path extrusionOk="0" h="423008" w="2242036">
                  <a:moveTo>
                    <a:pt x="0" y="0"/>
                  </a:moveTo>
                  <a:lnTo>
                    <a:pt x="2242036" y="0"/>
                  </a:lnTo>
                  <a:lnTo>
                    <a:pt x="2242036" y="423008"/>
                  </a:lnTo>
                  <a:lnTo>
                    <a:pt x="0" y="423008"/>
                  </a:lnTo>
                  <a:close/>
                </a:path>
              </a:pathLst>
            </a:custGeom>
            <a:gradFill>
              <a:gsLst>
                <a:gs pos="0">
                  <a:srgbClr val="000000"/>
                </a:gs>
                <a:gs pos="100000">
                  <a:srgbClr val="3533CD"/>
                </a:gs>
              </a:gsLst>
              <a:lin ang="0" scaled="0"/>
            </a:gradFill>
            <a:ln>
              <a:noFill/>
            </a:ln>
          </p:spPr>
        </p:sp>
        <p:sp>
          <p:nvSpPr>
            <p:cNvPr id="657" name="Google Shape;657;p46"/>
            <p:cNvSpPr txBox="1"/>
            <p:nvPr/>
          </p:nvSpPr>
          <p:spPr>
            <a:xfrm>
              <a:off x="0" y="-47625"/>
              <a:ext cx="2241900" cy="47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58" name="Google Shape;658;p46"/>
          <p:cNvGrpSpPr/>
          <p:nvPr/>
        </p:nvGrpSpPr>
        <p:grpSpPr>
          <a:xfrm>
            <a:off x="4680694" y="1477663"/>
            <a:ext cx="771510" cy="771510"/>
            <a:chOff x="0" y="0"/>
            <a:chExt cx="812800" cy="812800"/>
          </a:xfrm>
        </p:grpSpPr>
        <p:sp>
          <p:nvSpPr>
            <p:cNvPr id="659" name="Google Shape;659;p4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0" name="Google Shape;660;p46"/>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61" name="Google Shape;661;p46"/>
          <p:cNvGrpSpPr/>
          <p:nvPr/>
        </p:nvGrpSpPr>
        <p:grpSpPr>
          <a:xfrm>
            <a:off x="4680694" y="2876756"/>
            <a:ext cx="771510" cy="771510"/>
            <a:chOff x="0" y="0"/>
            <a:chExt cx="812800" cy="812800"/>
          </a:xfrm>
        </p:grpSpPr>
        <p:sp>
          <p:nvSpPr>
            <p:cNvPr id="662" name="Google Shape;662;p4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3" name="Google Shape;663;p46"/>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64" name="Google Shape;664;p46"/>
          <p:cNvGrpSpPr/>
          <p:nvPr/>
        </p:nvGrpSpPr>
        <p:grpSpPr>
          <a:xfrm>
            <a:off x="3782112" y="4709237"/>
            <a:ext cx="1543020" cy="1543020"/>
            <a:chOff x="0" y="0"/>
            <a:chExt cx="812800" cy="812800"/>
          </a:xfrm>
        </p:grpSpPr>
        <p:sp>
          <p:nvSpPr>
            <p:cNvPr id="665" name="Google Shape;665;p4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6" name="Google Shape;666;p46"/>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67" name="Google Shape;667;p46"/>
          <p:cNvSpPr txBox="1"/>
          <p:nvPr/>
        </p:nvSpPr>
        <p:spPr>
          <a:xfrm>
            <a:off x="514350" y="481013"/>
            <a:ext cx="1854600" cy="2616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1" i="0" lang="en" sz="1700" u="none" cap="none" strike="noStrike">
                <a:solidFill>
                  <a:srgbClr val="000000"/>
                </a:solidFill>
                <a:latin typeface="Lato"/>
                <a:ea typeface="Lato"/>
                <a:cs typeface="Lato"/>
                <a:sym typeface="Lato"/>
              </a:rPr>
              <a:t>ABOUT </a:t>
            </a:r>
            <a:endParaRPr sz="700"/>
          </a:p>
        </p:txBody>
      </p:sp>
      <p:sp>
        <p:nvSpPr>
          <p:cNvPr id="668" name="Google Shape;668;p46"/>
          <p:cNvSpPr txBox="1"/>
          <p:nvPr/>
        </p:nvSpPr>
        <p:spPr>
          <a:xfrm>
            <a:off x="514350" y="795339"/>
            <a:ext cx="2924700" cy="3387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 sz="2200">
                <a:solidFill>
                  <a:srgbClr val="004AAD"/>
                </a:solidFill>
                <a:latin typeface="League Spartan"/>
                <a:ea typeface="League Spartan"/>
                <a:cs typeface="League Spartan"/>
                <a:sym typeface="League Spartan"/>
              </a:rPr>
              <a:t>COMPANY POLICY</a:t>
            </a:r>
            <a:endParaRPr sz="700"/>
          </a:p>
        </p:txBody>
      </p:sp>
      <p:sp>
        <p:nvSpPr>
          <p:cNvPr id="669" name="Google Shape;669;p46"/>
          <p:cNvSpPr txBox="1"/>
          <p:nvPr/>
        </p:nvSpPr>
        <p:spPr>
          <a:xfrm>
            <a:off x="514350" y="1477675"/>
            <a:ext cx="4039200" cy="3281100"/>
          </a:xfrm>
          <a:prstGeom prst="rect">
            <a:avLst/>
          </a:prstGeom>
          <a:noFill/>
          <a:ln>
            <a:noFill/>
          </a:ln>
        </p:spPr>
        <p:txBody>
          <a:bodyPr anchorCtr="0" anchor="t" bIns="0" lIns="0" spcFirstLastPara="1" rIns="0" wrap="square" tIns="0">
            <a:spAutoFit/>
          </a:bodyPr>
          <a:lstStyle/>
          <a:p>
            <a:pPr indent="0" lvl="0" marL="0" marR="0" rtl="0" algn="l">
              <a:lnSpc>
                <a:spcPct val="139973"/>
              </a:lnSpc>
              <a:spcBef>
                <a:spcPts val="0"/>
              </a:spcBef>
              <a:spcAft>
                <a:spcPts val="0"/>
              </a:spcAft>
              <a:buNone/>
            </a:pPr>
            <a:r>
              <a:rPr lang="en" sz="1300">
                <a:latin typeface="Poppins"/>
                <a:ea typeface="Poppins"/>
                <a:cs typeface="Poppins"/>
                <a:sym typeface="Poppins"/>
              </a:rPr>
              <a:t>Our organization is firmly committed to establishing a robust ethical framework for AI development in the medical domain. This commitment includes a strong emphasis on the development of unbiased algorithms and transparent decision-making processes. </a:t>
            </a:r>
            <a:endParaRPr sz="1300">
              <a:latin typeface="Poppins"/>
              <a:ea typeface="Poppins"/>
              <a:cs typeface="Poppins"/>
              <a:sym typeface="Poppins"/>
            </a:endParaRPr>
          </a:p>
          <a:p>
            <a:pPr indent="0" lvl="0" marL="0" marR="0" rtl="0" algn="l">
              <a:lnSpc>
                <a:spcPct val="139973"/>
              </a:lnSpc>
              <a:spcBef>
                <a:spcPts val="0"/>
              </a:spcBef>
              <a:spcAft>
                <a:spcPts val="0"/>
              </a:spcAft>
              <a:buNone/>
            </a:pPr>
            <a:r>
              <a:t/>
            </a:r>
            <a:endParaRPr sz="1300">
              <a:latin typeface="Poppins"/>
              <a:ea typeface="Poppins"/>
              <a:cs typeface="Poppins"/>
              <a:sym typeface="Poppins"/>
            </a:endParaRPr>
          </a:p>
          <a:p>
            <a:pPr indent="0" lvl="0" marL="0" marR="0" rtl="0" algn="l">
              <a:lnSpc>
                <a:spcPct val="139973"/>
              </a:lnSpc>
              <a:spcBef>
                <a:spcPts val="0"/>
              </a:spcBef>
              <a:spcAft>
                <a:spcPts val="0"/>
              </a:spcAft>
              <a:buNone/>
            </a:pPr>
            <a:r>
              <a:rPr lang="en" sz="1300">
                <a:latin typeface="Poppins"/>
                <a:ea typeface="Poppins"/>
                <a:cs typeface="Poppins"/>
                <a:sym typeface="Poppins"/>
              </a:rPr>
              <a:t>Furthermore, we actively involve diverse stakeholders throughout the development process to ensure that comprehensive perspectives and unique needs are carefully considered at every stage.</a:t>
            </a:r>
            <a:endParaRPr sz="1300">
              <a:solidFill>
                <a:schemeClr val="dk1"/>
              </a:solidFill>
              <a:latin typeface="Poppins"/>
              <a:ea typeface="Poppins"/>
              <a:cs typeface="Poppins"/>
              <a:sym typeface="Poppins"/>
            </a:endParaRPr>
          </a:p>
        </p:txBody>
      </p:sp>
      <p:sp>
        <p:nvSpPr>
          <p:cNvPr id="670" name="Google Shape;670;p46"/>
          <p:cNvSpPr txBox="1"/>
          <p:nvPr/>
        </p:nvSpPr>
        <p:spPr>
          <a:xfrm>
            <a:off x="4553637" y="1680934"/>
            <a:ext cx="1025700" cy="415500"/>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b="0" i="0" lang="en" sz="2700" u="none" cap="none" strike="noStrike">
                <a:solidFill>
                  <a:srgbClr val="004AAD"/>
                </a:solidFill>
                <a:latin typeface="League Spartan"/>
                <a:ea typeface="League Spartan"/>
                <a:cs typeface="League Spartan"/>
                <a:sym typeface="League Spartan"/>
              </a:rPr>
              <a:t>01</a:t>
            </a:r>
            <a:endParaRPr sz="700"/>
          </a:p>
        </p:txBody>
      </p:sp>
      <p:sp>
        <p:nvSpPr>
          <p:cNvPr id="671" name="Google Shape;671;p46"/>
          <p:cNvSpPr txBox="1"/>
          <p:nvPr/>
        </p:nvSpPr>
        <p:spPr>
          <a:xfrm>
            <a:off x="4553637" y="3037705"/>
            <a:ext cx="1025700" cy="415500"/>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b="0" i="0" lang="en" sz="2700" u="none" cap="none" strike="noStrike">
                <a:solidFill>
                  <a:srgbClr val="004AAD"/>
                </a:solidFill>
                <a:latin typeface="League Spartan"/>
                <a:ea typeface="League Spartan"/>
                <a:cs typeface="League Spartan"/>
                <a:sym typeface="League Spartan"/>
              </a:rPr>
              <a:t>02</a:t>
            </a:r>
            <a:endParaRPr sz="700"/>
          </a:p>
        </p:txBody>
      </p:sp>
      <p:sp>
        <p:nvSpPr>
          <p:cNvPr id="672" name="Google Shape;672;p46"/>
          <p:cNvSpPr txBox="1"/>
          <p:nvPr/>
        </p:nvSpPr>
        <p:spPr>
          <a:xfrm>
            <a:off x="5527825" y="1570913"/>
            <a:ext cx="3881400" cy="3693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lang="en" sz="1000">
                <a:solidFill>
                  <a:srgbClr val="FFFFFF"/>
                </a:solidFill>
                <a:latin typeface="Poppins"/>
                <a:ea typeface="Poppins"/>
                <a:cs typeface="Poppins"/>
                <a:sym typeface="Poppins"/>
              </a:rPr>
              <a:t>Our organization places a high value on accountability and oversight in AI development. </a:t>
            </a:r>
            <a:endParaRPr sz="700">
              <a:latin typeface="Poppins"/>
              <a:ea typeface="Poppins"/>
              <a:cs typeface="Poppins"/>
              <a:sym typeface="Poppins"/>
            </a:endParaRPr>
          </a:p>
        </p:txBody>
      </p:sp>
      <p:sp>
        <p:nvSpPr>
          <p:cNvPr id="673" name="Google Shape;673;p46"/>
          <p:cNvSpPr txBox="1"/>
          <p:nvPr/>
        </p:nvSpPr>
        <p:spPr>
          <a:xfrm>
            <a:off x="5464225" y="2952950"/>
            <a:ext cx="4008600" cy="585000"/>
          </a:xfrm>
          <a:prstGeom prst="rect">
            <a:avLst/>
          </a:prstGeom>
          <a:noFill/>
          <a:ln>
            <a:noFill/>
          </a:ln>
        </p:spPr>
        <p:txBody>
          <a:bodyPr anchorCtr="0" anchor="t" bIns="0" lIns="0" spcFirstLastPara="1" rIns="0" wrap="square" tIns="0">
            <a:spAutoFit/>
          </a:bodyPr>
          <a:lstStyle/>
          <a:p>
            <a:pPr indent="0" lvl="0" marL="0" rtl="0" algn="l">
              <a:lnSpc>
                <a:spcPct val="140010"/>
              </a:lnSpc>
              <a:spcBef>
                <a:spcPts val="0"/>
              </a:spcBef>
              <a:spcAft>
                <a:spcPts val="0"/>
              </a:spcAft>
              <a:buSzPts val="1100"/>
              <a:buNone/>
            </a:pPr>
            <a:r>
              <a:rPr lang="en" sz="1000">
                <a:solidFill>
                  <a:srgbClr val="FFFFFF"/>
                </a:solidFill>
                <a:latin typeface="Poppins"/>
                <a:ea typeface="Poppins"/>
                <a:cs typeface="Poppins"/>
                <a:sym typeface="Poppins"/>
              </a:rPr>
              <a:t>We have established clear mechanisms for monitoring our AI systems and regularly conduct internal audits to ensure compliance with our ethical framework and company policies.</a:t>
            </a:r>
            <a:endParaRPr sz="1000">
              <a:solidFill>
                <a:srgbClr val="FFFFFF"/>
              </a:solidFill>
              <a:latin typeface="Poppins"/>
              <a:ea typeface="Poppins"/>
              <a:cs typeface="Poppins"/>
              <a:sym typeface="Poppins"/>
            </a:endParaRPr>
          </a:p>
        </p:txBody>
      </p:sp>
      <p:grpSp>
        <p:nvGrpSpPr>
          <p:cNvPr id="674" name="Google Shape;674;p46"/>
          <p:cNvGrpSpPr/>
          <p:nvPr/>
        </p:nvGrpSpPr>
        <p:grpSpPr>
          <a:xfrm>
            <a:off x="6894189" y="-1028700"/>
            <a:ext cx="1543020" cy="1543020"/>
            <a:chOff x="0" y="0"/>
            <a:chExt cx="812800" cy="812800"/>
          </a:xfrm>
        </p:grpSpPr>
        <p:sp>
          <p:nvSpPr>
            <p:cNvPr id="675" name="Google Shape;675;p4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6" name="Google Shape;676;p46"/>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77" name="Google Shape;677;p46"/>
          <p:cNvSpPr txBox="1"/>
          <p:nvPr/>
        </p:nvSpPr>
        <p:spPr>
          <a:xfrm>
            <a:off x="5204575" y="1093500"/>
            <a:ext cx="29970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chemeClr val="dk1"/>
                </a:solidFill>
                <a:latin typeface="Poppins"/>
                <a:ea typeface="Poppins"/>
                <a:cs typeface="Poppins"/>
                <a:sym typeface="Poppins"/>
              </a:rPr>
              <a:t>Compliance on Standards</a:t>
            </a:r>
            <a:endParaRPr sz="1600">
              <a:solidFill>
                <a:schemeClr val="dk1"/>
              </a:solidFill>
              <a:latin typeface="Calibri"/>
              <a:ea typeface="Calibri"/>
              <a:cs typeface="Calibri"/>
              <a:sym typeface="Calibri"/>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669"/>
                                        </p:tgtEl>
                                        <p:attrNameLst>
                                          <p:attrName>style.visibility</p:attrName>
                                        </p:attrNameLst>
                                      </p:cBhvr>
                                      <p:to>
                                        <p:strVal val="visible"/>
                                      </p:to>
                                    </p:set>
                                    <p:anim calcmode="lin" valueType="num">
                                      <p:cBhvr additive="base">
                                        <p:cTn dur="1000"/>
                                        <p:tgtEl>
                                          <p:spTgt spid="66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mph" presetID="8" presetSubtype="0">
                                  <p:stCondLst>
                                    <p:cond delay="0"/>
                                  </p:stCondLst>
                                  <p:childTnLst>
                                    <p:animRot by="-21600000">
                                      <p:cBhvr>
                                        <p:cTn dur="1000" fill="hold"/>
                                        <p:tgtEl>
                                          <p:spTgt spid="670"/>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671"/>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4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3" l="0" r="0" t="-16664"/>
            </a:stretch>
          </a:blipFill>
          <a:ln>
            <a:noFill/>
          </a:ln>
        </p:spPr>
      </p:sp>
      <p:sp>
        <p:nvSpPr>
          <p:cNvPr id="683" name="Google Shape;683;p47"/>
          <p:cNvSpPr txBox="1"/>
          <p:nvPr/>
        </p:nvSpPr>
        <p:spPr>
          <a:xfrm>
            <a:off x="514350" y="481013"/>
            <a:ext cx="1854708" cy="296172"/>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1" i="0" lang="en" sz="1700" u="none" cap="none" strike="noStrike">
                <a:solidFill>
                  <a:srgbClr val="000000"/>
                </a:solidFill>
                <a:latin typeface="Lato"/>
                <a:ea typeface="Lato"/>
                <a:cs typeface="Lato"/>
                <a:sym typeface="Lato"/>
              </a:rPr>
              <a:t>WE PROVIDE</a:t>
            </a:r>
            <a:endParaRPr sz="700"/>
          </a:p>
        </p:txBody>
      </p:sp>
      <p:sp>
        <p:nvSpPr>
          <p:cNvPr id="684" name="Google Shape;684;p47"/>
          <p:cNvSpPr txBox="1"/>
          <p:nvPr/>
        </p:nvSpPr>
        <p:spPr>
          <a:xfrm>
            <a:off x="514350" y="795339"/>
            <a:ext cx="3171000" cy="3387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 sz="2200">
                <a:solidFill>
                  <a:srgbClr val="004AAD"/>
                </a:solidFill>
                <a:latin typeface="League Spartan"/>
                <a:ea typeface="League Spartan"/>
                <a:cs typeface="League Spartan"/>
                <a:sym typeface="League Spartan"/>
              </a:rPr>
              <a:t>A NEW FUTURE</a:t>
            </a:r>
            <a:endParaRPr sz="700"/>
          </a:p>
        </p:txBody>
      </p:sp>
      <p:sp>
        <p:nvSpPr>
          <p:cNvPr id="685" name="Google Shape;685;p47"/>
          <p:cNvSpPr/>
          <p:nvPr/>
        </p:nvSpPr>
        <p:spPr>
          <a:xfrm>
            <a:off x="4647068" y="68111"/>
            <a:ext cx="6526530" cy="652651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6" name="Google Shape;686;p47"/>
          <p:cNvSpPr txBox="1"/>
          <p:nvPr/>
        </p:nvSpPr>
        <p:spPr>
          <a:xfrm>
            <a:off x="514350" y="1215850"/>
            <a:ext cx="4132800" cy="1591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100">
                <a:latin typeface="Poppins"/>
                <a:ea typeface="Poppins"/>
                <a:cs typeface="Poppins"/>
                <a:sym typeface="Poppins"/>
              </a:rPr>
              <a:t>Our company is dedicated to developing advanced AI technology for improved medical treatments, while prioritizing customer safety. We are committed to ethical and transparent AI practices. Creating a supportive work environment, promoting diversity, and fostering partnerships in healthcare are additional key objectives, along with strategic marketing to stay competitive.</a:t>
            </a:r>
            <a:endParaRPr sz="1100">
              <a:latin typeface="Poppins"/>
              <a:ea typeface="Poppins"/>
              <a:cs typeface="Poppins"/>
              <a:sym typeface="Poppins"/>
            </a:endParaRPr>
          </a:p>
        </p:txBody>
      </p:sp>
      <p:sp>
        <p:nvSpPr>
          <p:cNvPr id="687" name="Google Shape;687;p47"/>
          <p:cNvSpPr txBox="1"/>
          <p:nvPr/>
        </p:nvSpPr>
        <p:spPr>
          <a:xfrm>
            <a:off x="514350" y="2982325"/>
            <a:ext cx="4057800" cy="2302200"/>
          </a:xfrm>
          <a:prstGeom prst="rect">
            <a:avLst/>
          </a:prstGeom>
          <a:noFill/>
          <a:ln>
            <a:noFill/>
          </a:ln>
        </p:spPr>
        <p:txBody>
          <a:bodyPr anchorCtr="0" anchor="t" bIns="0" lIns="0" spcFirstLastPara="1" rIns="0" wrap="square" tIns="0">
            <a:spAutoFit/>
          </a:bodyPr>
          <a:lstStyle/>
          <a:p>
            <a:pPr indent="0" lvl="0" marL="0" rtl="0" algn="l">
              <a:lnSpc>
                <a:spcPct val="139973"/>
              </a:lnSpc>
              <a:spcBef>
                <a:spcPts val="0"/>
              </a:spcBef>
              <a:spcAft>
                <a:spcPts val="0"/>
              </a:spcAft>
              <a:buSzPts val="1100"/>
              <a:buNone/>
            </a:pPr>
            <a:r>
              <a:rPr lang="en" sz="1100">
                <a:latin typeface="Poppins"/>
                <a:ea typeface="Poppins"/>
                <a:cs typeface="Poppins"/>
                <a:sym typeface="Poppins"/>
              </a:rPr>
              <a:t>We plan on </a:t>
            </a:r>
            <a:r>
              <a:rPr lang="en" sz="1100">
                <a:latin typeface="Poppins"/>
                <a:ea typeface="Poppins"/>
                <a:cs typeface="Poppins"/>
                <a:sym typeface="Poppins"/>
              </a:rPr>
              <a:t>establishing</a:t>
            </a:r>
            <a:r>
              <a:rPr lang="en" sz="1100">
                <a:latin typeface="Poppins"/>
                <a:ea typeface="Poppins"/>
                <a:cs typeface="Poppins"/>
                <a:sym typeface="Poppins"/>
              </a:rPr>
              <a:t> these objectives through these strategies, such as, Research and Development which</a:t>
            </a:r>
            <a:endParaRPr sz="1100">
              <a:latin typeface="Poppins"/>
              <a:ea typeface="Poppins"/>
              <a:cs typeface="Poppins"/>
              <a:sym typeface="Poppins"/>
            </a:endParaRPr>
          </a:p>
          <a:p>
            <a:pPr indent="0" lvl="0" marL="0" rtl="0" algn="l">
              <a:lnSpc>
                <a:spcPct val="139973"/>
              </a:lnSpc>
              <a:spcBef>
                <a:spcPts val="0"/>
              </a:spcBef>
              <a:spcAft>
                <a:spcPts val="0"/>
              </a:spcAft>
              <a:buClr>
                <a:schemeClr val="dk1"/>
              </a:buClr>
              <a:buSzPts val="1100"/>
              <a:buFont typeface="Arial"/>
              <a:buNone/>
            </a:pPr>
            <a:r>
              <a:rPr lang="en" sz="1100">
                <a:latin typeface="Poppins"/>
                <a:ea typeface="Poppins"/>
                <a:cs typeface="Poppins"/>
                <a:sym typeface="Poppins"/>
              </a:rPr>
              <a:t> prioritizes ongoing research and development to advance AI technology. Safety and Ethical Practices, which implement and enforce robust safety protocols and ethical guidelines for AI usage. Strategic Partnerships and Effective Marketing which help develop strategic partnerships in the healthcare industry to expand our reach and influence.</a:t>
            </a:r>
            <a:endParaRPr sz="1100">
              <a:latin typeface="Poppins"/>
              <a:ea typeface="Poppins"/>
              <a:cs typeface="Poppins"/>
              <a:sym typeface="Poppins"/>
            </a:endParaRPr>
          </a:p>
          <a:p>
            <a:pPr indent="0" lvl="0" marL="0" marR="0" rtl="0" algn="l">
              <a:lnSpc>
                <a:spcPct val="139973"/>
              </a:lnSpc>
              <a:spcBef>
                <a:spcPts val="0"/>
              </a:spcBef>
              <a:spcAft>
                <a:spcPts val="0"/>
              </a:spcAft>
              <a:buNone/>
            </a:pPr>
            <a:r>
              <a:t/>
            </a:r>
            <a:endParaRPr sz="1100">
              <a:latin typeface="Poppins"/>
              <a:ea typeface="Poppins"/>
              <a:cs typeface="Poppins"/>
              <a:sym typeface="Poppins"/>
            </a:endParaRPr>
          </a:p>
        </p:txBody>
      </p:sp>
      <p:sp>
        <p:nvSpPr>
          <p:cNvPr id="688" name="Google Shape;688;p47"/>
          <p:cNvSpPr/>
          <p:nvPr/>
        </p:nvSpPr>
        <p:spPr>
          <a:xfrm>
            <a:off x="4728050" y="168000"/>
            <a:ext cx="6350100" cy="6324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689" name="Google Shape;689;p47"/>
          <p:cNvPicPr preferRelativeResize="0"/>
          <p:nvPr/>
        </p:nvPicPr>
        <p:blipFill>
          <a:blip r:embed="rId4">
            <a:alphaModFix/>
          </a:blip>
          <a:stretch>
            <a:fillRect/>
          </a:stretch>
        </p:blipFill>
        <p:spPr>
          <a:xfrm>
            <a:off x="5228750" y="844862"/>
            <a:ext cx="4241100" cy="4241100"/>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684"/>
                                        </p:tgtEl>
                                        <p:attrNameLst>
                                          <p:attrName>style.visibility</p:attrName>
                                        </p:attrNameLst>
                                      </p:cBhvr>
                                      <p:to>
                                        <p:strVal val="visible"/>
                                      </p:to>
                                    </p:set>
                                    <p:anim calcmode="lin" valueType="num">
                                      <p:cBhvr additive="base">
                                        <p:cTn dur="1000"/>
                                        <p:tgtEl>
                                          <p:spTgt spid="684"/>
                                        </p:tgtEl>
                                        <p:attrNameLst>
                                          <p:attrName>ppt_w</p:attrName>
                                        </p:attrNameLst>
                                      </p:cBhvr>
                                      <p:tavLst>
                                        <p:tav fmla="" tm="0">
                                          <p:val>
                                            <p:strVal val="0"/>
                                          </p:val>
                                        </p:tav>
                                        <p:tav fmla="" tm="100000">
                                          <p:val>
                                            <p:strVal val="#ppt_w"/>
                                          </p:val>
                                        </p:tav>
                                      </p:tavLst>
                                    </p:anim>
                                    <p:anim calcmode="lin" valueType="num">
                                      <p:cBhvr additive="base">
                                        <p:cTn dur="1000"/>
                                        <p:tgtEl>
                                          <p:spTgt spid="68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689"/>
                                        </p:tgtEl>
                                        <p:attrNameLst>
                                          <p:attrName>style.visibility</p:attrName>
                                        </p:attrNameLst>
                                      </p:cBhvr>
                                      <p:to>
                                        <p:strVal val="visible"/>
                                      </p:to>
                                    </p:set>
                                    <p:anim calcmode="lin" valueType="num">
                                      <p:cBhvr additive="base">
                                        <p:cTn dur="1000"/>
                                        <p:tgtEl>
                                          <p:spTgt spid="689"/>
                                        </p:tgtEl>
                                        <p:attrNameLst>
                                          <p:attrName>ppt_w</p:attrName>
                                        </p:attrNameLst>
                                      </p:cBhvr>
                                      <p:tavLst>
                                        <p:tav fmla="" tm="0">
                                          <p:val>
                                            <p:strVal val="0"/>
                                          </p:val>
                                        </p:tav>
                                        <p:tav fmla="" tm="100000">
                                          <p:val>
                                            <p:strVal val="#ppt_w"/>
                                          </p:val>
                                        </p:tav>
                                      </p:tavLst>
                                    </p:anim>
                                    <p:anim calcmode="lin" valueType="num">
                                      <p:cBhvr additive="base">
                                        <p:cTn dur="1000"/>
                                        <p:tgtEl>
                                          <p:spTgt spid="689"/>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1000"/>
                                        <p:tgtEl>
                                          <p:spTgt spid="68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3533CD"/>
            </a:gs>
          </a:gsLst>
          <a:lin ang="0" scaled="0"/>
        </a:gradFill>
      </p:bgPr>
    </p:bg>
    <p:spTree>
      <p:nvGrpSpPr>
        <p:cNvPr id="693" name="Shape 693"/>
        <p:cNvGrpSpPr/>
        <p:nvPr/>
      </p:nvGrpSpPr>
      <p:grpSpPr>
        <a:xfrm>
          <a:off x="0" y="0"/>
          <a:ext cx="0" cy="0"/>
          <a:chOff x="0" y="0"/>
          <a:chExt cx="0" cy="0"/>
        </a:xfrm>
      </p:grpSpPr>
      <p:grpSp>
        <p:nvGrpSpPr>
          <p:cNvPr id="694" name="Google Shape;694;p48"/>
          <p:cNvGrpSpPr/>
          <p:nvPr/>
        </p:nvGrpSpPr>
        <p:grpSpPr>
          <a:xfrm>
            <a:off x="0" y="1576992"/>
            <a:ext cx="9144000" cy="1899103"/>
            <a:chOff x="0" y="-47625"/>
            <a:chExt cx="4816593" cy="1000350"/>
          </a:xfrm>
        </p:grpSpPr>
        <p:sp>
          <p:nvSpPr>
            <p:cNvPr id="695" name="Google Shape;695;p48"/>
            <p:cNvSpPr/>
            <p:nvPr/>
          </p:nvSpPr>
          <p:spPr>
            <a:xfrm>
              <a:off x="0" y="0"/>
              <a:ext cx="4816592" cy="952725"/>
            </a:xfrm>
            <a:custGeom>
              <a:rect b="b" l="l" r="r" t="t"/>
              <a:pathLst>
                <a:path extrusionOk="0" h="952725" w="4816592">
                  <a:moveTo>
                    <a:pt x="0" y="0"/>
                  </a:moveTo>
                  <a:lnTo>
                    <a:pt x="4816592" y="0"/>
                  </a:lnTo>
                  <a:lnTo>
                    <a:pt x="4816592" y="952725"/>
                  </a:lnTo>
                  <a:lnTo>
                    <a:pt x="0" y="952725"/>
                  </a:lnTo>
                  <a:close/>
                </a:path>
              </a:pathLst>
            </a:custGeom>
            <a:solidFill>
              <a:srgbClr val="EAEAEA"/>
            </a:solidFill>
            <a:ln>
              <a:noFill/>
            </a:ln>
          </p:spPr>
        </p:sp>
        <p:sp>
          <p:nvSpPr>
            <p:cNvPr id="696" name="Google Shape;696;p48"/>
            <p:cNvSpPr txBox="1"/>
            <p:nvPr/>
          </p:nvSpPr>
          <p:spPr>
            <a:xfrm>
              <a:off x="0" y="-47625"/>
              <a:ext cx="4816593" cy="100035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97" name="Google Shape;697;p48"/>
          <p:cNvSpPr txBox="1"/>
          <p:nvPr/>
        </p:nvSpPr>
        <p:spPr>
          <a:xfrm>
            <a:off x="1504079" y="2088906"/>
            <a:ext cx="6135843" cy="51142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0" i="0" lang="en" sz="3000" u="none" cap="none" strike="noStrike">
                <a:solidFill>
                  <a:srgbClr val="004AAD"/>
                </a:solidFill>
                <a:latin typeface="League Spartan"/>
                <a:ea typeface="League Spartan"/>
                <a:cs typeface="League Spartan"/>
                <a:sym typeface="League Spartan"/>
              </a:rPr>
              <a:t>THANKS FOR WATCHING</a:t>
            </a:r>
            <a:endParaRPr sz="700"/>
          </a:p>
        </p:txBody>
      </p:sp>
      <p:sp>
        <p:nvSpPr>
          <p:cNvPr id="698" name="Google Shape;698;p48"/>
          <p:cNvSpPr txBox="1"/>
          <p:nvPr/>
        </p:nvSpPr>
        <p:spPr>
          <a:xfrm>
            <a:off x="2793443" y="2832893"/>
            <a:ext cx="3557100" cy="323100"/>
          </a:xfrm>
          <a:prstGeom prst="rect">
            <a:avLst/>
          </a:prstGeom>
          <a:noFill/>
          <a:ln>
            <a:noFill/>
          </a:ln>
        </p:spPr>
        <p:txBody>
          <a:bodyPr anchorCtr="0" anchor="t" bIns="0" lIns="0" spcFirstLastPara="1" rIns="0" wrap="square" tIns="0">
            <a:spAutoFit/>
          </a:bodyPr>
          <a:lstStyle/>
          <a:p>
            <a:pPr indent="0" lvl="0" marL="0" marR="0" rtl="0" algn="ctr">
              <a:lnSpc>
                <a:spcPct val="139985"/>
              </a:lnSpc>
              <a:spcBef>
                <a:spcPts val="0"/>
              </a:spcBef>
              <a:spcAft>
                <a:spcPts val="0"/>
              </a:spcAft>
              <a:buNone/>
            </a:pPr>
            <a:r>
              <a:rPr lang="en" sz="2100"/>
              <a:t>Med AI Innovations</a:t>
            </a:r>
            <a:endParaRPr sz="700"/>
          </a:p>
        </p:txBody>
      </p:sp>
    </p:spTree>
  </p:cSld>
  <p:clrMapOvr>
    <a:masterClrMapping/>
  </p:clrMapOvr>
  <mc:AlternateContent>
    <mc:Choice Requires="p14">
      <p:transition spd="med">
        <p14:flip dir="l"/>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3" l="0" r="0" t="-16664"/>
            </a:stretch>
          </a:blipFill>
          <a:ln>
            <a:noFill/>
          </a:ln>
        </p:spPr>
      </p:sp>
      <p:grpSp>
        <p:nvGrpSpPr>
          <p:cNvPr id="161" name="Google Shape;161;p27"/>
          <p:cNvGrpSpPr/>
          <p:nvPr/>
        </p:nvGrpSpPr>
        <p:grpSpPr>
          <a:xfrm>
            <a:off x="879266" y="1994425"/>
            <a:ext cx="2226123" cy="2468330"/>
            <a:chOff x="0" y="-47625"/>
            <a:chExt cx="1172608" cy="1300190"/>
          </a:xfrm>
        </p:grpSpPr>
        <p:sp>
          <p:nvSpPr>
            <p:cNvPr id="162" name="Google Shape;162;p27"/>
            <p:cNvSpPr/>
            <p:nvPr/>
          </p:nvSpPr>
          <p:spPr>
            <a:xfrm>
              <a:off x="0" y="0"/>
              <a:ext cx="1172608" cy="1252565"/>
            </a:xfrm>
            <a:custGeom>
              <a:rect b="b" l="l" r="r" t="t"/>
              <a:pathLst>
                <a:path extrusionOk="0" h="1252565" w="1172608">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3" name="Google Shape;163;p27"/>
            <p:cNvSpPr txBox="1"/>
            <p:nvPr/>
          </p:nvSpPr>
          <p:spPr>
            <a:xfrm>
              <a:off x="0" y="-47625"/>
              <a:ext cx="1172608" cy="130019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4" name="Google Shape;164;p27"/>
          <p:cNvGrpSpPr/>
          <p:nvPr/>
        </p:nvGrpSpPr>
        <p:grpSpPr>
          <a:xfrm>
            <a:off x="3460064" y="1994425"/>
            <a:ext cx="2226123" cy="2468330"/>
            <a:chOff x="0" y="-47625"/>
            <a:chExt cx="1172608" cy="1300190"/>
          </a:xfrm>
        </p:grpSpPr>
        <p:sp>
          <p:nvSpPr>
            <p:cNvPr id="165" name="Google Shape;165;p27"/>
            <p:cNvSpPr/>
            <p:nvPr/>
          </p:nvSpPr>
          <p:spPr>
            <a:xfrm>
              <a:off x="0" y="0"/>
              <a:ext cx="1172608" cy="1252565"/>
            </a:xfrm>
            <a:custGeom>
              <a:rect b="b" l="l" r="r" t="t"/>
              <a:pathLst>
                <a:path extrusionOk="0" h="1252565" w="1172608">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6" name="Google Shape;166;p27"/>
            <p:cNvSpPr txBox="1"/>
            <p:nvPr/>
          </p:nvSpPr>
          <p:spPr>
            <a:xfrm>
              <a:off x="0" y="-47625"/>
              <a:ext cx="1172608" cy="130019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7" name="Google Shape;167;p27"/>
          <p:cNvGrpSpPr/>
          <p:nvPr/>
        </p:nvGrpSpPr>
        <p:grpSpPr>
          <a:xfrm>
            <a:off x="6038612" y="1994425"/>
            <a:ext cx="2226123" cy="2468330"/>
            <a:chOff x="0" y="-47625"/>
            <a:chExt cx="1172608" cy="1300190"/>
          </a:xfrm>
        </p:grpSpPr>
        <p:sp>
          <p:nvSpPr>
            <p:cNvPr id="168" name="Google Shape;168;p27"/>
            <p:cNvSpPr/>
            <p:nvPr/>
          </p:nvSpPr>
          <p:spPr>
            <a:xfrm>
              <a:off x="0" y="0"/>
              <a:ext cx="1172608" cy="1252565"/>
            </a:xfrm>
            <a:custGeom>
              <a:rect b="b" l="l" r="r" t="t"/>
              <a:pathLst>
                <a:path extrusionOk="0" h="1252565" w="1172608">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9" name="Google Shape;169;p27"/>
            <p:cNvSpPr txBox="1"/>
            <p:nvPr/>
          </p:nvSpPr>
          <p:spPr>
            <a:xfrm>
              <a:off x="0" y="-47625"/>
              <a:ext cx="1172608" cy="130019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0" name="Google Shape;170;p27"/>
          <p:cNvGrpSpPr/>
          <p:nvPr/>
        </p:nvGrpSpPr>
        <p:grpSpPr>
          <a:xfrm>
            <a:off x="1495928" y="1705354"/>
            <a:ext cx="992797" cy="992797"/>
            <a:chOff x="0" y="0"/>
            <a:chExt cx="812800" cy="812800"/>
          </a:xfrm>
        </p:grpSpPr>
        <p:sp>
          <p:nvSpPr>
            <p:cNvPr id="171" name="Google Shape;171;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2" name="Google Shape;172;p27"/>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3" name="Google Shape;173;p27"/>
          <p:cNvGrpSpPr/>
          <p:nvPr/>
        </p:nvGrpSpPr>
        <p:grpSpPr>
          <a:xfrm>
            <a:off x="4076727" y="1705354"/>
            <a:ext cx="992797" cy="992797"/>
            <a:chOff x="0" y="0"/>
            <a:chExt cx="812800" cy="812800"/>
          </a:xfrm>
        </p:grpSpPr>
        <p:sp>
          <p:nvSpPr>
            <p:cNvPr id="174" name="Google Shape;174;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5" name="Google Shape;175;p27"/>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6" name="Google Shape;176;p27"/>
          <p:cNvGrpSpPr/>
          <p:nvPr/>
        </p:nvGrpSpPr>
        <p:grpSpPr>
          <a:xfrm>
            <a:off x="6655274" y="1705354"/>
            <a:ext cx="992797" cy="992797"/>
            <a:chOff x="0" y="0"/>
            <a:chExt cx="812800" cy="812800"/>
          </a:xfrm>
        </p:grpSpPr>
        <p:sp>
          <p:nvSpPr>
            <p:cNvPr id="177" name="Google Shape;177;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8" name="Google Shape;178;p27"/>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9" name="Google Shape;179;p27"/>
          <p:cNvSpPr txBox="1"/>
          <p:nvPr/>
        </p:nvSpPr>
        <p:spPr>
          <a:xfrm>
            <a:off x="1181517" y="616548"/>
            <a:ext cx="6780900" cy="415500"/>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b="0" i="0" lang="en" sz="2700" u="none" cap="none" strike="noStrike">
                <a:solidFill>
                  <a:srgbClr val="004AAD"/>
                </a:solidFill>
                <a:latin typeface="League Spartan"/>
                <a:ea typeface="League Spartan"/>
                <a:cs typeface="League Spartan"/>
                <a:sym typeface="League Spartan"/>
              </a:rPr>
              <a:t>COMPANY C</a:t>
            </a:r>
            <a:r>
              <a:rPr lang="en" sz="2700">
                <a:solidFill>
                  <a:srgbClr val="004AAD"/>
                </a:solidFill>
                <a:latin typeface="League Spartan"/>
                <a:ea typeface="League Spartan"/>
                <a:cs typeface="League Spartan"/>
                <a:sym typeface="League Spartan"/>
              </a:rPr>
              <a:t>OMMUNICATION FORMS</a:t>
            </a:r>
            <a:endParaRPr sz="700"/>
          </a:p>
        </p:txBody>
      </p:sp>
      <p:sp>
        <p:nvSpPr>
          <p:cNvPr id="180" name="Google Shape;180;p27"/>
          <p:cNvSpPr txBox="1"/>
          <p:nvPr/>
        </p:nvSpPr>
        <p:spPr>
          <a:xfrm>
            <a:off x="1186471" y="2879677"/>
            <a:ext cx="1611600" cy="231000"/>
          </a:xfrm>
          <a:prstGeom prst="rect">
            <a:avLst/>
          </a:prstGeom>
          <a:noFill/>
          <a:ln>
            <a:noFill/>
          </a:ln>
        </p:spPr>
        <p:txBody>
          <a:bodyPr anchorCtr="0" anchor="t" bIns="0" lIns="0" spcFirstLastPara="1" rIns="0" wrap="square" tIns="0">
            <a:spAutoFit/>
          </a:bodyPr>
          <a:lstStyle/>
          <a:p>
            <a:pPr indent="0" lvl="0" marL="0" marR="0" rtl="0" algn="ctr">
              <a:lnSpc>
                <a:spcPct val="140026"/>
              </a:lnSpc>
              <a:spcBef>
                <a:spcPts val="0"/>
              </a:spcBef>
              <a:spcAft>
                <a:spcPts val="0"/>
              </a:spcAft>
              <a:buNone/>
            </a:pPr>
            <a:r>
              <a:rPr lang="en" sz="1500">
                <a:latin typeface="Lato Black"/>
                <a:ea typeface="Lato Black"/>
                <a:cs typeface="Lato Black"/>
                <a:sym typeface="Lato Black"/>
              </a:rPr>
              <a:t>TRELLO</a:t>
            </a:r>
            <a:endParaRPr sz="700"/>
          </a:p>
        </p:txBody>
      </p:sp>
      <p:sp>
        <p:nvSpPr>
          <p:cNvPr id="181" name="Google Shape;181;p27"/>
          <p:cNvSpPr txBox="1"/>
          <p:nvPr/>
        </p:nvSpPr>
        <p:spPr>
          <a:xfrm>
            <a:off x="3766145" y="2879677"/>
            <a:ext cx="1611600" cy="231000"/>
          </a:xfrm>
          <a:prstGeom prst="rect">
            <a:avLst/>
          </a:prstGeom>
          <a:noFill/>
          <a:ln>
            <a:noFill/>
          </a:ln>
        </p:spPr>
        <p:txBody>
          <a:bodyPr anchorCtr="0" anchor="t" bIns="0" lIns="0" spcFirstLastPara="1" rIns="0" wrap="square" tIns="0">
            <a:spAutoFit/>
          </a:bodyPr>
          <a:lstStyle/>
          <a:p>
            <a:pPr indent="0" lvl="0" marL="0" marR="0" rtl="0" algn="ctr">
              <a:lnSpc>
                <a:spcPct val="140026"/>
              </a:lnSpc>
              <a:spcBef>
                <a:spcPts val="0"/>
              </a:spcBef>
              <a:spcAft>
                <a:spcPts val="0"/>
              </a:spcAft>
              <a:buNone/>
            </a:pPr>
            <a:r>
              <a:rPr lang="en" sz="1500">
                <a:latin typeface="Lato Black"/>
                <a:ea typeface="Lato Black"/>
                <a:cs typeface="Lato Black"/>
                <a:sym typeface="Lato Black"/>
              </a:rPr>
              <a:t>SLACK</a:t>
            </a:r>
            <a:endParaRPr sz="700"/>
          </a:p>
        </p:txBody>
      </p:sp>
      <p:sp>
        <p:nvSpPr>
          <p:cNvPr id="182" name="Google Shape;182;p27"/>
          <p:cNvSpPr txBox="1"/>
          <p:nvPr/>
        </p:nvSpPr>
        <p:spPr>
          <a:xfrm>
            <a:off x="6345818" y="2879677"/>
            <a:ext cx="1611600" cy="231000"/>
          </a:xfrm>
          <a:prstGeom prst="rect">
            <a:avLst/>
          </a:prstGeom>
          <a:noFill/>
          <a:ln>
            <a:noFill/>
          </a:ln>
        </p:spPr>
        <p:txBody>
          <a:bodyPr anchorCtr="0" anchor="t" bIns="0" lIns="0" spcFirstLastPara="1" rIns="0" wrap="square" tIns="0">
            <a:spAutoFit/>
          </a:bodyPr>
          <a:lstStyle/>
          <a:p>
            <a:pPr indent="0" lvl="0" marL="0" marR="0" rtl="0" algn="ctr">
              <a:lnSpc>
                <a:spcPct val="140026"/>
              </a:lnSpc>
              <a:spcBef>
                <a:spcPts val="0"/>
              </a:spcBef>
              <a:spcAft>
                <a:spcPts val="0"/>
              </a:spcAft>
              <a:buNone/>
            </a:pPr>
            <a:r>
              <a:rPr lang="en" sz="1500">
                <a:latin typeface="Lato Black"/>
                <a:ea typeface="Lato Black"/>
                <a:cs typeface="Lato Black"/>
                <a:sym typeface="Lato Black"/>
              </a:rPr>
              <a:t>ZOOM</a:t>
            </a:r>
            <a:endParaRPr sz="700"/>
          </a:p>
        </p:txBody>
      </p:sp>
      <p:sp>
        <p:nvSpPr>
          <p:cNvPr id="183" name="Google Shape;183;p27"/>
          <p:cNvSpPr txBox="1"/>
          <p:nvPr/>
        </p:nvSpPr>
        <p:spPr>
          <a:xfrm>
            <a:off x="1253339" y="3245221"/>
            <a:ext cx="1478100" cy="915000"/>
          </a:xfrm>
          <a:prstGeom prst="rect">
            <a:avLst/>
          </a:prstGeom>
          <a:noFill/>
          <a:ln>
            <a:noFill/>
          </a:ln>
        </p:spPr>
        <p:txBody>
          <a:bodyPr anchorCtr="0" anchor="t" bIns="0" lIns="0" spcFirstLastPara="1" rIns="0" wrap="square" tIns="0">
            <a:spAutoFit/>
          </a:bodyPr>
          <a:lstStyle/>
          <a:p>
            <a:pPr indent="0" lvl="0" marL="0" marR="0" rtl="0" algn="ctr">
              <a:lnSpc>
                <a:spcPct val="140106"/>
              </a:lnSpc>
              <a:spcBef>
                <a:spcPts val="0"/>
              </a:spcBef>
              <a:spcAft>
                <a:spcPts val="0"/>
              </a:spcAft>
              <a:buNone/>
            </a:pPr>
            <a:r>
              <a:rPr lang="en" sz="900">
                <a:latin typeface="Poppins"/>
                <a:ea typeface="Poppins"/>
                <a:cs typeface="Poppins"/>
                <a:sym typeface="Poppins"/>
              </a:rPr>
              <a:t>This will be used to organize tasks and projects, track progress, and ensure proper project management.</a:t>
            </a:r>
            <a:endParaRPr sz="700"/>
          </a:p>
        </p:txBody>
      </p:sp>
      <p:sp>
        <p:nvSpPr>
          <p:cNvPr id="184" name="Google Shape;184;p27"/>
          <p:cNvSpPr txBox="1"/>
          <p:nvPr/>
        </p:nvSpPr>
        <p:spPr>
          <a:xfrm>
            <a:off x="3834138" y="3245221"/>
            <a:ext cx="1478100" cy="1109100"/>
          </a:xfrm>
          <a:prstGeom prst="rect">
            <a:avLst/>
          </a:prstGeom>
          <a:noFill/>
          <a:ln>
            <a:noFill/>
          </a:ln>
        </p:spPr>
        <p:txBody>
          <a:bodyPr anchorCtr="0" anchor="t" bIns="0" lIns="0" spcFirstLastPara="1" rIns="0" wrap="square" tIns="0">
            <a:spAutoFit/>
          </a:bodyPr>
          <a:lstStyle/>
          <a:p>
            <a:pPr indent="0" lvl="0" marL="0" marR="0" rtl="0" algn="ctr">
              <a:lnSpc>
                <a:spcPct val="140106"/>
              </a:lnSpc>
              <a:spcBef>
                <a:spcPts val="0"/>
              </a:spcBef>
              <a:spcAft>
                <a:spcPts val="0"/>
              </a:spcAft>
              <a:buNone/>
            </a:pPr>
            <a:r>
              <a:rPr lang="en" sz="900">
                <a:latin typeface="Poppins"/>
                <a:ea typeface="Poppins"/>
                <a:cs typeface="Poppins"/>
                <a:sym typeface="Poppins"/>
              </a:rPr>
              <a:t>Provides everyone with real-time communication and organized channels and other collaboration features.</a:t>
            </a:r>
            <a:endParaRPr sz="700"/>
          </a:p>
        </p:txBody>
      </p:sp>
      <p:sp>
        <p:nvSpPr>
          <p:cNvPr id="185" name="Google Shape;185;p27"/>
          <p:cNvSpPr txBox="1"/>
          <p:nvPr/>
        </p:nvSpPr>
        <p:spPr>
          <a:xfrm>
            <a:off x="6412685" y="3245221"/>
            <a:ext cx="1478100" cy="915000"/>
          </a:xfrm>
          <a:prstGeom prst="rect">
            <a:avLst/>
          </a:prstGeom>
          <a:noFill/>
          <a:ln>
            <a:noFill/>
          </a:ln>
        </p:spPr>
        <p:txBody>
          <a:bodyPr anchorCtr="0" anchor="t" bIns="0" lIns="0" spcFirstLastPara="1" rIns="0" wrap="square" tIns="0">
            <a:spAutoFit/>
          </a:bodyPr>
          <a:lstStyle/>
          <a:p>
            <a:pPr indent="0" lvl="0" marL="0" marR="0" rtl="0" algn="ctr">
              <a:lnSpc>
                <a:spcPct val="140106"/>
              </a:lnSpc>
              <a:spcBef>
                <a:spcPts val="0"/>
              </a:spcBef>
              <a:spcAft>
                <a:spcPts val="0"/>
              </a:spcAft>
              <a:buNone/>
            </a:pPr>
            <a:r>
              <a:rPr lang="en" sz="900">
                <a:latin typeface="Poppins"/>
                <a:ea typeface="Poppins"/>
                <a:cs typeface="Poppins"/>
                <a:sym typeface="Poppins"/>
              </a:rPr>
              <a:t>This allows us to hold virtual meetings, therefore facilitating </a:t>
            </a:r>
            <a:r>
              <a:rPr lang="en" sz="900">
                <a:latin typeface="Poppins"/>
                <a:ea typeface="Poppins"/>
                <a:cs typeface="Poppins"/>
                <a:sym typeface="Poppins"/>
              </a:rPr>
              <a:t>communication</a:t>
            </a:r>
            <a:r>
              <a:rPr lang="en" sz="900">
                <a:latin typeface="Poppins"/>
                <a:ea typeface="Poppins"/>
                <a:cs typeface="Poppins"/>
                <a:sym typeface="Poppins"/>
              </a:rPr>
              <a:t> between teams and </a:t>
            </a:r>
            <a:r>
              <a:rPr lang="en" sz="900">
                <a:latin typeface="Poppins"/>
                <a:ea typeface="Poppins"/>
                <a:cs typeface="Poppins"/>
                <a:sym typeface="Poppins"/>
              </a:rPr>
              <a:t>businesses.</a:t>
            </a:r>
            <a:endParaRPr sz="700"/>
          </a:p>
        </p:txBody>
      </p:sp>
      <p:pic>
        <p:nvPicPr>
          <p:cNvPr id="186" name="Google Shape;186;p27"/>
          <p:cNvPicPr preferRelativeResize="0"/>
          <p:nvPr/>
        </p:nvPicPr>
        <p:blipFill>
          <a:blip r:embed="rId4">
            <a:alphaModFix amt="76000"/>
          </a:blip>
          <a:stretch>
            <a:fillRect/>
          </a:stretch>
        </p:blipFill>
        <p:spPr>
          <a:xfrm>
            <a:off x="1663636" y="1873063"/>
            <a:ext cx="657425" cy="657425"/>
          </a:xfrm>
          <a:prstGeom prst="rect">
            <a:avLst/>
          </a:prstGeom>
          <a:noFill/>
          <a:ln>
            <a:noFill/>
          </a:ln>
        </p:spPr>
      </p:pic>
      <p:pic>
        <p:nvPicPr>
          <p:cNvPr id="187" name="Google Shape;187;p27"/>
          <p:cNvPicPr preferRelativeResize="0"/>
          <p:nvPr/>
        </p:nvPicPr>
        <p:blipFill>
          <a:blip r:embed="rId5">
            <a:alphaModFix/>
          </a:blip>
          <a:stretch>
            <a:fillRect/>
          </a:stretch>
        </p:blipFill>
        <p:spPr>
          <a:xfrm>
            <a:off x="4291436" y="1921227"/>
            <a:ext cx="561075" cy="561075"/>
          </a:xfrm>
          <a:prstGeom prst="rect">
            <a:avLst/>
          </a:prstGeom>
          <a:noFill/>
          <a:ln>
            <a:noFill/>
          </a:ln>
        </p:spPr>
      </p:pic>
      <p:pic>
        <p:nvPicPr>
          <p:cNvPr id="188" name="Google Shape;188;p27"/>
          <p:cNvPicPr preferRelativeResize="0"/>
          <p:nvPr/>
        </p:nvPicPr>
        <p:blipFill>
          <a:blip r:embed="rId6">
            <a:alphaModFix/>
          </a:blip>
          <a:stretch>
            <a:fillRect/>
          </a:stretch>
        </p:blipFill>
        <p:spPr>
          <a:xfrm>
            <a:off x="6825175" y="1873050"/>
            <a:ext cx="657425" cy="657425"/>
          </a:xfrm>
          <a:prstGeom prst="rect">
            <a:avLst/>
          </a:prstGeom>
          <a:noFill/>
          <a:ln>
            <a:noFill/>
          </a:ln>
        </p:spPr>
      </p:pic>
    </p:spTree>
  </p:cSld>
  <p:clrMapOvr>
    <a:masterClrMapping/>
  </p:clrMapOvr>
  <mc:AlternateContent>
    <mc:Choice Requires="p14">
      <p:transition spd="med">
        <p14:flip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3" l="0" r="0" t="-16664"/>
            </a:stretch>
          </a:blipFill>
          <a:ln>
            <a:noFill/>
          </a:ln>
        </p:spPr>
      </p:sp>
      <p:grpSp>
        <p:nvGrpSpPr>
          <p:cNvPr id="194" name="Google Shape;194;p28"/>
          <p:cNvGrpSpPr/>
          <p:nvPr/>
        </p:nvGrpSpPr>
        <p:grpSpPr>
          <a:xfrm>
            <a:off x="650752" y="1917621"/>
            <a:ext cx="7842342" cy="286286"/>
            <a:chOff x="0" y="-47625"/>
            <a:chExt cx="4131027" cy="150804"/>
          </a:xfrm>
        </p:grpSpPr>
        <p:sp>
          <p:nvSpPr>
            <p:cNvPr id="195" name="Google Shape;195;p28"/>
            <p:cNvSpPr/>
            <p:nvPr/>
          </p:nvSpPr>
          <p:spPr>
            <a:xfrm>
              <a:off x="0" y="0"/>
              <a:ext cx="4131027" cy="103179"/>
            </a:xfrm>
            <a:custGeom>
              <a:rect b="b" l="l" r="r" t="t"/>
              <a:pathLst>
                <a:path extrusionOk="0" h="103179" w="4131027">
                  <a:moveTo>
                    <a:pt x="0" y="0"/>
                  </a:moveTo>
                  <a:lnTo>
                    <a:pt x="4131027" y="0"/>
                  </a:lnTo>
                  <a:lnTo>
                    <a:pt x="4131027" y="103179"/>
                  </a:lnTo>
                  <a:lnTo>
                    <a:pt x="0" y="103179"/>
                  </a:lnTo>
                  <a:close/>
                </a:path>
              </a:pathLst>
            </a:custGeom>
            <a:solidFill>
              <a:srgbClr val="574874"/>
            </a:solidFill>
            <a:ln>
              <a:noFill/>
            </a:ln>
          </p:spPr>
        </p:sp>
        <p:sp>
          <p:nvSpPr>
            <p:cNvPr id="196" name="Google Shape;196;p28"/>
            <p:cNvSpPr txBox="1"/>
            <p:nvPr/>
          </p:nvSpPr>
          <p:spPr>
            <a:xfrm>
              <a:off x="0" y="-47625"/>
              <a:ext cx="4131027" cy="150804"/>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7" name="Google Shape;197;p28"/>
          <p:cNvGrpSpPr/>
          <p:nvPr/>
        </p:nvGrpSpPr>
        <p:grpSpPr>
          <a:xfrm>
            <a:off x="1014215" y="1524189"/>
            <a:ext cx="1163604" cy="1163604"/>
            <a:chOff x="0" y="0"/>
            <a:chExt cx="812800" cy="812800"/>
          </a:xfrm>
        </p:grpSpPr>
        <p:sp>
          <p:nvSpPr>
            <p:cNvPr id="198" name="Google Shape;198;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9" name="Google Shape;199;p28"/>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0" name="Google Shape;200;p28"/>
          <p:cNvSpPr txBox="1"/>
          <p:nvPr/>
        </p:nvSpPr>
        <p:spPr>
          <a:xfrm>
            <a:off x="1504079" y="611785"/>
            <a:ext cx="6135900" cy="4617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0" i="0" lang="en" sz="3000" u="none" cap="none" strike="noStrike">
                <a:solidFill>
                  <a:srgbClr val="004AAD"/>
                </a:solidFill>
                <a:latin typeface="League Spartan"/>
                <a:ea typeface="League Spartan"/>
                <a:cs typeface="League Spartan"/>
                <a:sym typeface="League Spartan"/>
              </a:rPr>
              <a:t>C</a:t>
            </a:r>
            <a:r>
              <a:rPr lang="en" sz="3000">
                <a:solidFill>
                  <a:srgbClr val="004AAD"/>
                </a:solidFill>
                <a:latin typeface="League Spartan"/>
                <a:ea typeface="League Spartan"/>
                <a:cs typeface="League Spartan"/>
                <a:sym typeface="League Spartan"/>
              </a:rPr>
              <a:t>OMPANY STAKEHOLDERS</a:t>
            </a:r>
            <a:endParaRPr sz="700"/>
          </a:p>
        </p:txBody>
      </p:sp>
      <p:grpSp>
        <p:nvGrpSpPr>
          <p:cNvPr id="201" name="Google Shape;201;p28"/>
          <p:cNvGrpSpPr/>
          <p:nvPr/>
        </p:nvGrpSpPr>
        <p:grpSpPr>
          <a:xfrm>
            <a:off x="2968864" y="1524189"/>
            <a:ext cx="1163604" cy="1163604"/>
            <a:chOff x="0" y="0"/>
            <a:chExt cx="812800" cy="812800"/>
          </a:xfrm>
        </p:grpSpPr>
        <p:sp>
          <p:nvSpPr>
            <p:cNvPr id="202" name="Google Shape;202;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3" name="Google Shape;203;p28"/>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4" name="Google Shape;204;p28"/>
          <p:cNvGrpSpPr/>
          <p:nvPr/>
        </p:nvGrpSpPr>
        <p:grpSpPr>
          <a:xfrm>
            <a:off x="4923005" y="1524189"/>
            <a:ext cx="1163604" cy="1163604"/>
            <a:chOff x="0" y="0"/>
            <a:chExt cx="812800" cy="812800"/>
          </a:xfrm>
        </p:grpSpPr>
        <p:sp>
          <p:nvSpPr>
            <p:cNvPr id="205" name="Google Shape;205;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6" name="Google Shape;206;p28"/>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7" name="Google Shape;207;p28"/>
          <p:cNvGrpSpPr/>
          <p:nvPr/>
        </p:nvGrpSpPr>
        <p:grpSpPr>
          <a:xfrm>
            <a:off x="6966220" y="1524189"/>
            <a:ext cx="1163604" cy="1163604"/>
            <a:chOff x="0" y="0"/>
            <a:chExt cx="812800" cy="812800"/>
          </a:xfrm>
        </p:grpSpPr>
        <p:sp>
          <p:nvSpPr>
            <p:cNvPr id="208" name="Google Shape;208;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9" name="Google Shape;209;p28"/>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0" name="Google Shape;210;p28"/>
          <p:cNvSpPr txBox="1"/>
          <p:nvPr/>
        </p:nvSpPr>
        <p:spPr>
          <a:xfrm>
            <a:off x="1076438" y="1876114"/>
            <a:ext cx="1025700" cy="36930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lang="en" sz="2400">
                <a:solidFill>
                  <a:srgbClr val="004AAD"/>
                </a:solidFill>
                <a:latin typeface="League Spartan"/>
                <a:ea typeface="League Spartan"/>
                <a:cs typeface="League Spartan"/>
                <a:sym typeface="League Spartan"/>
              </a:rPr>
              <a:t>Patients</a:t>
            </a:r>
            <a:endParaRPr sz="2400"/>
          </a:p>
        </p:txBody>
      </p:sp>
      <p:sp>
        <p:nvSpPr>
          <p:cNvPr id="211" name="Google Shape;211;p28"/>
          <p:cNvSpPr txBox="1"/>
          <p:nvPr/>
        </p:nvSpPr>
        <p:spPr>
          <a:xfrm>
            <a:off x="3037554" y="1738102"/>
            <a:ext cx="1025700" cy="627900"/>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lang="en" sz="1700">
                <a:solidFill>
                  <a:srgbClr val="004AAD"/>
                </a:solidFill>
                <a:latin typeface="League Spartan"/>
                <a:ea typeface="League Spartan"/>
                <a:cs typeface="League Spartan"/>
                <a:sym typeface="League Spartan"/>
              </a:rPr>
              <a:t>Healthcare Workers</a:t>
            </a:r>
            <a:endParaRPr sz="1700">
              <a:solidFill>
                <a:srgbClr val="004AAD"/>
              </a:solidFill>
              <a:latin typeface="League Spartan"/>
              <a:ea typeface="League Spartan"/>
              <a:cs typeface="League Spartan"/>
              <a:sym typeface="League Spartan"/>
            </a:endParaRPr>
          </a:p>
        </p:txBody>
      </p:sp>
      <p:sp>
        <p:nvSpPr>
          <p:cNvPr id="212" name="Google Shape;212;p28"/>
          <p:cNvSpPr txBox="1"/>
          <p:nvPr/>
        </p:nvSpPr>
        <p:spPr>
          <a:xfrm>
            <a:off x="5036492" y="1890502"/>
            <a:ext cx="1025700" cy="32310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lang="en" sz="2100">
                <a:solidFill>
                  <a:srgbClr val="004AAD"/>
                </a:solidFill>
                <a:latin typeface="League Spartan"/>
                <a:ea typeface="League Spartan"/>
                <a:cs typeface="League Spartan"/>
                <a:sym typeface="League Spartan"/>
              </a:rPr>
              <a:t>Investors</a:t>
            </a:r>
            <a:endParaRPr sz="2100"/>
          </a:p>
        </p:txBody>
      </p:sp>
      <p:sp>
        <p:nvSpPr>
          <p:cNvPr id="213" name="Google Shape;213;p28"/>
          <p:cNvSpPr txBox="1"/>
          <p:nvPr/>
        </p:nvSpPr>
        <p:spPr>
          <a:xfrm>
            <a:off x="7035457" y="1921252"/>
            <a:ext cx="1025700" cy="26160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lang="en" sz="1700">
                <a:solidFill>
                  <a:srgbClr val="004AAD"/>
                </a:solidFill>
                <a:latin typeface="League Spartan"/>
                <a:ea typeface="League Spartan"/>
                <a:cs typeface="League Spartan"/>
                <a:sym typeface="League Spartan"/>
              </a:rPr>
              <a:t>Community</a:t>
            </a:r>
            <a:endParaRPr sz="1700"/>
          </a:p>
        </p:txBody>
      </p:sp>
      <p:grpSp>
        <p:nvGrpSpPr>
          <p:cNvPr id="214" name="Google Shape;214;p28"/>
          <p:cNvGrpSpPr/>
          <p:nvPr/>
        </p:nvGrpSpPr>
        <p:grpSpPr>
          <a:xfrm>
            <a:off x="650852" y="3531946"/>
            <a:ext cx="7842342" cy="286469"/>
            <a:chOff x="0" y="-47625"/>
            <a:chExt cx="4131027" cy="150900"/>
          </a:xfrm>
        </p:grpSpPr>
        <p:sp>
          <p:nvSpPr>
            <p:cNvPr id="215" name="Google Shape;215;p28"/>
            <p:cNvSpPr/>
            <p:nvPr/>
          </p:nvSpPr>
          <p:spPr>
            <a:xfrm>
              <a:off x="0" y="0"/>
              <a:ext cx="4131027" cy="103179"/>
            </a:xfrm>
            <a:custGeom>
              <a:rect b="b" l="l" r="r" t="t"/>
              <a:pathLst>
                <a:path extrusionOk="0" h="103179" w="4131027">
                  <a:moveTo>
                    <a:pt x="0" y="0"/>
                  </a:moveTo>
                  <a:lnTo>
                    <a:pt x="4131027" y="0"/>
                  </a:lnTo>
                  <a:lnTo>
                    <a:pt x="4131027" y="103179"/>
                  </a:lnTo>
                  <a:lnTo>
                    <a:pt x="0" y="103179"/>
                  </a:lnTo>
                  <a:close/>
                </a:path>
              </a:pathLst>
            </a:custGeom>
            <a:solidFill>
              <a:srgbClr val="574874"/>
            </a:solidFill>
            <a:ln>
              <a:noFill/>
            </a:ln>
          </p:spPr>
        </p:sp>
        <p:sp>
          <p:nvSpPr>
            <p:cNvPr id="216" name="Google Shape;216;p28"/>
            <p:cNvSpPr txBox="1"/>
            <p:nvPr/>
          </p:nvSpPr>
          <p:spPr>
            <a:xfrm>
              <a:off x="0" y="-47625"/>
              <a:ext cx="4131000" cy="150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7" name="Google Shape;217;p28"/>
          <p:cNvGrpSpPr/>
          <p:nvPr/>
        </p:nvGrpSpPr>
        <p:grpSpPr>
          <a:xfrm>
            <a:off x="1014315" y="3138514"/>
            <a:ext cx="1163604" cy="1163604"/>
            <a:chOff x="0" y="0"/>
            <a:chExt cx="812800" cy="812800"/>
          </a:xfrm>
        </p:grpSpPr>
        <p:sp>
          <p:nvSpPr>
            <p:cNvPr id="218" name="Google Shape;218;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9" name="Google Shape;219;p28"/>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0" name="Google Shape;220;p28"/>
          <p:cNvGrpSpPr/>
          <p:nvPr/>
        </p:nvGrpSpPr>
        <p:grpSpPr>
          <a:xfrm>
            <a:off x="2968964" y="3138514"/>
            <a:ext cx="1163604" cy="1163604"/>
            <a:chOff x="0" y="0"/>
            <a:chExt cx="812800" cy="812800"/>
          </a:xfrm>
        </p:grpSpPr>
        <p:sp>
          <p:nvSpPr>
            <p:cNvPr id="221" name="Google Shape;221;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2" name="Google Shape;222;p28"/>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3" name="Google Shape;223;p28"/>
          <p:cNvGrpSpPr/>
          <p:nvPr/>
        </p:nvGrpSpPr>
        <p:grpSpPr>
          <a:xfrm>
            <a:off x="4923105" y="3138514"/>
            <a:ext cx="1163604" cy="1163604"/>
            <a:chOff x="0" y="0"/>
            <a:chExt cx="812800" cy="812800"/>
          </a:xfrm>
        </p:grpSpPr>
        <p:sp>
          <p:nvSpPr>
            <p:cNvPr id="224" name="Google Shape;224;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5" name="Google Shape;225;p28"/>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6" name="Google Shape;226;p28"/>
          <p:cNvGrpSpPr/>
          <p:nvPr/>
        </p:nvGrpSpPr>
        <p:grpSpPr>
          <a:xfrm>
            <a:off x="6966320" y="3138514"/>
            <a:ext cx="1163604" cy="1163604"/>
            <a:chOff x="0" y="0"/>
            <a:chExt cx="812800" cy="812800"/>
          </a:xfrm>
        </p:grpSpPr>
        <p:sp>
          <p:nvSpPr>
            <p:cNvPr id="227" name="Google Shape;227;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8" name="Google Shape;228;p28"/>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29" name="Google Shape;229;p28"/>
          <p:cNvSpPr txBox="1"/>
          <p:nvPr/>
        </p:nvSpPr>
        <p:spPr>
          <a:xfrm>
            <a:off x="1076538" y="3498189"/>
            <a:ext cx="1025700" cy="354000"/>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lang="en" sz="2300">
                <a:solidFill>
                  <a:srgbClr val="004AAD"/>
                </a:solidFill>
                <a:latin typeface="League Spartan"/>
                <a:ea typeface="League Spartan"/>
                <a:cs typeface="League Spartan"/>
                <a:sym typeface="League Spartan"/>
              </a:rPr>
              <a:t>Partners</a:t>
            </a:r>
            <a:endParaRPr sz="2300"/>
          </a:p>
        </p:txBody>
      </p:sp>
      <p:sp>
        <p:nvSpPr>
          <p:cNvPr id="230" name="Google Shape;230;p28"/>
          <p:cNvSpPr txBox="1"/>
          <p:nvPr/>
        </p:nvSpPr>
        <p:spPr>
          <a:xfrm>
            <a:off x="3037667" y="3581727"/>
            <a:ext cx="1025700" cy="277200"/>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lang="en" sz="1800">
                <a:solidFill>
                  <a:srgbClr val="004AAD"/>
                </a:solidFill>
                <a:latin typeface="League Spartan"/>
                <a:ea typeface="League Spartan"/>
                <a:cs typeface="League Spartan"/>
                <a:sym typeface="League Spartan"/>
              </a:rPr>
              <a:t>Employees</a:t>
            </a:r>
            <a:endParaRPr sz="1800"/>
          </a:p>
        </p:txBody>
      </p:sp>
      <p:sp>
        <p:nvSpPr>
          <p:cNvPr id="231" name="Google Shape;231;p28"/>
          <p:cNvSpPr txBox="1"/>
          <p:nvPr/>
        </p:nvSpPr>
        <p:spPr>
          <a:xfrm>
            <a:off x="5002005" y="3558777"/>
            <a:ext cx="1025700" cy="323100"/>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lang="en" sz="2100">
                <a:solidFill>
                  <a:srgbClr val="004AAD"/>
                </a:solidFill>
                <a:latin typeface="League Spartan"/>
                <a:ea typeface="League Spartan"/>
                <a:cs typeface="League Spartan"/>
                <a:sym typeface="League Spartan"/>
              </a:rPr>
              <a:t>Suppliers</a:t>
            </a:r>
            <a:endParaRPr sz="2100"/>
          </a:p>
        </p:txBody>
      </p:sp>
      <p:sp>
        <p:nvSpPr>
          <p:cNvPr id="232" name="Google Shape;232;p28"/>
          <p:cNvSpPr txBox="1"/>
          <p:nvPr/>
        </p:nvSpPr>
        <p:spPr>
          <a:xfrm>
            <a:off x="7035182" y="3597177"/>
            <a:ext cx="1025700" cy="246300"/>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lang="en" sz="1600">
                <a:solidFill>
                  <a:srgbClr val="004AAD"/>
                </a:solidFill>
                <a:latin typeface="League Spartan"/>
                <a:ea typeface="League Spartan"/>
                <a:cs typeface="League Spartan"/>
                <a:sym typeface="League Spartan"/>
              </a:rPr>
              <a:t>Researchers</a:t>
            </a:r>
            <a:endParaRPr sz="1600"/>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3" l="0" r="0" t="-16664"/>
            </a:stretch>
          </a:blipFill>
          <a:ln>
            <a:noFill/>
          </a:ln>
        </p:spPr>
      </p:sp>
      <p:grpSp>
        <p:nvGrpSpPr>
          <p:cNvPr id="238" name="Google Shape;238;p29"/>
          <p:cNvGrpSpPr/>
          <p:nvPr/>
        </p:nvGrpSpPr>
        <p:grpSpPr>
          <a:xfrm>
            <a:off x="6446463" y="-597071"/>
            <a:ext cx="7107238" cy="7107238"/>
            <a:chOff x="0" y="0"/>
            <a:chExt cx="812800" cy="812800"/>
          </a:xfrm>
        </p:grpSpPr>
        <p:sp>
          <p:nvSpPr>
            <p:cNvPr id="239" name="Google Shape;239;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0" name="Google Shape;240;p29"/>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1" name="Google Shape;241;p29"/>
          <p:cNvGrpSpPr/>
          <p:nvPr/>
        </p:nvGrpSpPr>
        <p:grpSpPr>
          <a:xfrm>
            <a:off x="6673850" y="-597071"/>
            <a:ext cx="7107238" cy="7107238"/>
            <a:chOff x="0" y="0"/>
            <a:chExt cx="812800" cy="812800"/>
          </a:xfrm>
        </p:grpSpPr>
        <p:sp>
          <p:nvSpPr>
            <p:cNvPr id="242" name="Google Shape;242;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3" name="Google Shape;243;p29"/>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44" name="Google Shape;244;p29"/>
          <p:cNvSpPr txBox="1"/>
          <p:nvPr/>
        </p:nvSpPr>
        <p:spPr>
          <a:xfrm>
            <a:off x="514350" y="481025"/>
            <a:ext cx="2247900" cy="2463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 sz="1600" u="none" cap="none" strike="noStrike">
                <a:solidFill>
                  <a:srgbClr val="000000"/>
                </a:solidFill>
                <a:latin typeface="Lato"/>
                <a:ea typeface="Lato"/>
                <a:cs typeface="Lato"/>
                <a:sym typeface="Lato"/>
              </a:rPr>
              <a:t>A</a:t>
            </a:r>
            <a:r>
              <a:rPr b="1" lang="en" sz="1600">
                <a:latin typeface="Lato"/>
                <a:ea typeface="Lato"/>
                <a:cs typeface="Lato"/>
                <a:sym typeface="Lato"/>
              </a:rPr>
              <a:t> PESTLE ANALYSIS OF</a:t>
            </a:r>
            <a:endParaRPr sz="700"/>
          </a:p>
        </p:txBody>
      </p:sp>
      <p:sp>
        <p:nvSpPr>
          <p:cNvPr id="245" name="Google Shape;245;p29"/>
          <p:cNvSpPr txBox="1"/>
          <p:nvPr/>
        </p:nvSpPr>
        <p:spPr>
          <a:xfrm>
            <a:off x="514350" y="768641"/>
            <a:ext cx="2683537" cy="352993"/>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 sz="2000" u="none" cap="none" strike="noStrike">
                <a:solidFill>
                  <a:srgbClr val="004AAD"/>
                </a:solidFill>
                <a:latin typeface="League Spartan"/>
                <a:ea typeface="League Spartan"/>
                <a:cs typeface="League Spartan"/>
                <a:sym typeface="League Spartan"/>
              </a:rPr>
              <a:t>OUR COMPANY</a:t>
            </a:r>
            <a:endParaRPr sz="700"/>
          </a:p>
        </p:txBody>
      </p:sp>
      <p:sp>
        <p:nvSpPr>
          <p:cNvPr id="246" name="Google Shape;246;p29"/>
          <p:cNvSpPr txBox="1"/>
          <p:nvPr/>
        </p:nvSpPr>
        <p:spPr>
          <a:xfrm>
            <a:off x="514350" y="1284525"/>
            <a:ext cx="3601500" cy="2037600"/>
          </a:xfrm>
          <a:prstGeom prst="rect">
            <a:avLst/>
          </a:prstGeom>
          <a:noFill/>
          <a:ln>
            <a:noFill/>
          </a:ln>
        </p:spPr>
        <p:txBody>
          <a:bodyPr anchorCtr="0" anchor="t" bIns="0" lIns="0" spcFirstLastPara="1" rIns="0" wrap="square" tIns="0">
            <a:spAutoFit/>
          </a:bodyPr>
          <a:lstStyle/>
          <a:p>
            <a:pPr indent="0" lvl="0" marL="0" marR="0" rtl="0" algn="l">
              <a:lnSpc>
                <a:spcPct val="139973"/>
              </a:lnSpc>
              <a:spcBef>
                <a:spcPts val="0"/>
              </a:spcBef>
              <a:spcAft>
                <a:spcPts val="0"/>
              </a:spcAft>
              <a:buNone/>
            </a:pPr>
            <a:r>
              <a:rPr b="1" lang="en" sz="1300">
                <a:latin typeface="Poppins"/>
                <a:ea typeface="Poppins"/>
                <a:cs typeface="Poppins"/>
                <a:sym typeface="Poppins"/>
              </a:rPr>
              <a:t>Political Factors:</a:t>
            </a:r>
            <a:endParaRPr b="1" sz="1300">
              <a:latin typeface="Poppins"/>
              <a:ea typeface="Poppins"/>
              <a:cs typeface="Poppins"/>
              <a:sym typeface="Poppins"/>
            </a:endParaRPr>
          </a:p>
          <a:p>
            <a:pPr indent="-304800" lvl="0" marL="457200" marR="0" rtl="0" algn="l">
              <a:lnSpc>
                <a:spcPct val="139973"/>
              </a:lnSpc>
              <a:spcBef>
                <a:spcPts val="0"/>
              </a:spcBef>
              <a:spcAft>
                <a:spcPts val="0"/>
              </a:spcAft>
              <a:buSzPts val="1200"/>
              <a:buFont typeface="Poppins"/>
              <a:buChar char="-"/>
            </a:pPr>
            <a:r>
              <a:rPr lang="en" sz="1200">
                <a:latin typeface="Poppins"/>
                <a:ea typeface="Poppins"/>
                <a:cs typeface="Poppins"/>
                <a:sym typeface="Poppins"/>
              </a:rPr>
              <a:t>Adhering to the healthcare laws and </a:t>
            </a:r>
            <a:r>
              <a:rPr lang="en" sz="1200">
                <a:latin typeface="Poppins"/>
                <a:ea typeface="Poppins"/>
                <a:cs typeface="Poppins"/>
                <a:sym typeface="Poppins"/>
              </a:rPr>
              <a:t>regulations</a:t>
            </a:r>
            <a:endParaRPr sz="1200">
              <a:latin typeface="Poppins"/>
              <a:ea typeface="Poppins"/>
              <a:cs typeface="Poppins"/>
              <a:sym typeface="Poppins"/>
            </a:endParaRPr>
          </a:p>
          <a:p>
            <a:pPr indent="-304800" lvl="0" marL="457200" marR="0" rtl="0" algn="l">
              <a:lnSpc>
                <a:spcPct val="139973"/>
              </a:lnSpc>
              <a:spcBef>
                <a:spcPts val="0"/>
              </a:spcBef>
              <a:spcAft>
                <a:spcPts val="0"/>
              </a:spcAft>
              <a:buSzPts val="1200"/>
              <a:buFont typeface="Poppins"/>
              <a:buChar char="-"/>
            </a:pPr>
            <a:r>
              <a:rPr lang="en" sz="1200">
                <a:latin typeface="Poppins"/>
                <a:ea typeface="Poppins"/>
                <a:cs typeface="Poppins"/>
                <a:sym typeface="Poppins"/>
              </a:rPr>
              <a:t>Maintaining</a:t>
            </a:r>
            <a:r>
              <a:rPr lang="en" sz="1200">
                <a:latin typeface="Poppins"/>
                <a:ea typeface="Poppins"/>
                <a:cs typeface="Poppins"/>
                <a:sym typeface="Poppins"/>
              </a:rPr>
              <a:t> government contracts</a:t>
            </a:r>
            <a:endParaRPr sz="1200">
              <a:latin typeface="Poppins"/>
              <a:ea typeface="Poppins"/>
              <a:cs typeface="Poppins"/>
              <a:sym typeface="Poppins"/>
            </a:endParaRPr>
          </a:p>
          <a:p>
            <a:pPr indent="0" lvl="0" marL="0" marR="0" rtl="0" algn="l">
              <a:lnSpc>
                <a:spcPct val="139973"/>
              </a:lnSpc>
              <a:spcBef>
                <a:spcPts val="0"/>
              </a:spcBef>
              <a:spcAft>
                <a:spcPts val="0"/>
              </a:spcAft>
              <a:buNone/>
            </a:pPr>
            <a:r>
              <a:rPr b="1" lang="en" sz="1300">
                <a:latin typeface="Poppins"/>
                <a:ea typeface="Poppins"/>
                <a:cs typeface="Poppins"/>
                <a:sym typeface="Poppins"/>
              </a:rPr>
              <a:t>Economic Factors:</a:t>
            </a:r>
            <a:endParaRPr b="1" sz="1300">
              <a:latin typeface="Poppins"/>
              <a:ea typeface="Poppins"/>
              <a:cs typeface="Poppins"/>
              <a:sym typeface="Poppins"/>
            </a:endParaRPr>
          </a:p>
          <a:p>
            <a:pPr indent="-304800" lvl="0" marL="457200" marR="0" rtl="0" algn="l">
              <a:lnSpc>
                <a:spcPct val="139973"/>
              </a:lnSpc>
              <a:spcBef>
                <a:spcPts val="0"/>
              </a:spcBef>
              <a:spcAft>
                <a:spcPts val="0"/>
              </a:spcAft>
              <a:buSzPts val="1200"/>
              <a:buFont typeface="Poppins"/>
              <a:buChar char="-"/>
            </a:pPr>
            <a:r>
              <a:rPr lang="en" sz="1200">
                <a:latin typeface="Poppins"/>
                <a:ea typeface="Poppins"/>
                <a:cs typeface="Poppins"/>
                <a:sym typeface="Poppins"/>
              </a:rPr>
              <a:t>External economic conditions </a:t>
            </a:r>
            <a:endParaRPr sz="1200">
              <a:latin typeface="Poppins"/>
              <a:ea typeface="Poppins"/>
              <a:cs typeface="Poppins"/>
              <a:sym typeface="Poppins"/>
            </a:endParaRPr>
          </a:p>
          <a:p>
            <a:pPr indent="-304800" lvl="0" marL="457200" marR="0" rtl="0" algn="l">
              <a:lnSpc>
                <a:spcPct val="139973"/>
              </a:lnSpc>
              <a:spcBef>
                <a:spcPts val="0"/>
              </a:spcBef>
              <a:spcAft>
                <a:spcPts val="0"/>
              </a:spcAft>
              <a:buSzPts val="1200"/>
              <a:buFont typeface="Poppins"/>
              <a:buChar char="-"/>
            </a:pPr>
            <a:r>
              <a:rPr lang="en" sz="1200">
                <a:latin typeface="Poppins"/>
                <a:ea typeface="Poppins"/>
                <a:cs typeface="Poppins"/>
                <a:sym typeface="Poppins"/>
              </a:rPr>
              <a:t>Financial impact of </a:t>
            </a:r>
            <a:r>
              <a:rPr lang="en" sz="1200">
                <a:latin typeface="Poppins"/>
                <a:ea typeface="Poppins"/>
                <a:cs typeface="Poppins"/>
                <a:sym typeface="Poppins"/>
              </a:rPr>
              <a:t>developing</a:t>
            </a:r>
            <a:r>
              <a:rPr lang="en" sz="1200">
                <a:latin typeface="Poppins"/>
                <a:ea typeface="Poppins"/>
                <a:cs typeface="Poppins"/>
                <a:sym typeface="Poppins"/>
              </a:rPr>
              <a:t> AI technology </a:t>
            </a:r>
            <a:endParaRPr sz="1200">
              <a:latin typeface="Poppins"/>
              <a:ea typeface="Poppins"/>
              <a:cs typeface="Poppins"/>
              <a:sym typeface="Poppins"/>
            </a:endParaRPr>
          </a:p>
        </p:txBody>
      </p:sp>
      <p:sp>
        <p:nvSpPr>
          <p:cNvPr id="247" name="Google Shape;247;p29"/>
          <p:cNvSpPr txBox="1"/>
          <p:nvPr/>
        </p:nvSpPr>
        <p:spPr>
          <a:xfrm>
            <a:off x="514350" y="2642763"/>
            <a:ext cx="3509700" cy="107700"/>
          </a:xfrm>
          <a:prstGeom prst="rect">
            <a:avLst/>
          </a:prstGeom>
          <a:noFill/>
          <a:ln>
            <a:noFill/>
          </a:ln>
        </p:spPr>
        <p:txBody>
          <a:bodyPr anchorCtr="0" anchor="t" bIns="0" lIns="0" spcFirstLastPara="1" rIns="0" wrap="square" tIns="0">
            <a:spAutoFit/>
          </a:bodyPr>
          <a:lstStyle/>
          <a:p>
            <a:pPr indent="0" lvl="0" marL="0" marR="0" rtl="0" algn="l">
              <a:lnSpc>
                <a:spcPct val="139973"/>
              </a:lnSpc>
              <a:spcBef>
                <a:spcPts val="0"/>
              </a:spcBef>
              <a:spcAft>
                <a:spcPts val="0"/>
              </a:spcAft>
              <a:buNone/>
            </a:pPr>
            <a:r>
              <a:t/>
            </a:r>
            <a:endParaRPr sz="700"/>
          </a:p>
        </p:txBody>
      </p:sp>
      <p:sp>
        <p:nvSpPr>
          <p:cNvPr id="248" name="Google Shape;248;p29"/>
          <p:cNvSpPr txBox="1"/>
          <p:nvPr/>
        </p:nvSpPr>
        <p:spPr>
          <a:xfrm>
            <a:off x="514350" y="3384600"/>
            <a:ext cx="4142700" cy="1240500"/>
          </a:xfrm>
          <a:prstGeom prst="rect">
            <a:avLst/>
          </a:prstGeom>
          <a:noFill/>
          <a:ln>
            <a:noFill/>
          </a:ln>
        </p:spPr>
        <p:txBody>
          <a:bodyPr anchorCtr="0" anchor="t" bIns="0" lIns="0" spcFirstLastPara="1" rIns="0" wrap="square" tIns="0">
            <a:spAutoFit/>
          </a:bodyPr>
          <a:lstStyle/>
          <a:p>
            <a:pPr indent="0" lvl="0" marL="0" marR="0" rtl="0" algn="l">
              <a:lnSpc>
                <a:spcPct val="139973"/>
              </a:lnSpc>
              <a:spcBef>
                <a:spcPts val="0"/>
              </a:spcBef>
              <a:spcAft>
                <a:spcPts val="0"/>
              </a:spcAft>
              <a:buNone/>
            </a:pPr>
            <a:r>
              <a:rPr b="1" lang="en" sz="1300">
                <a:latin typeface="Poppins"/>
                <a:ea typeface="Poppins"/>
                <a:cs typeface="Poppins"/>
                <a:sym typeface="Poppins"/>
              </a:rPr>
              <a:t>Social Factors:</a:t>
            </a:r>
            <a:endParaRPr b="1" sz="1300">
              <a:latin typeface="Poppins"/>
              <a:ea typeface="Poppins"/>
              <a:cs typeface="Poppins"/>
              <a:sym typeface="Poppins"/>
            </a:endParaRPr>
          </a:p>
          <a:p>
            <a:pPr indent="-304800" lvl="0" marL="457200" marR="0" rtl="0" algn="l">
              <a:lnSpc>
                <a:spcPct val="139973"/>
              </a:lnSpc>
              <a:spcBef>
                <a:spcPts val="0"/>
              </a:spcBef>
              <a:spcAft>
                <a:spcPts val="0"/>
              </a:spcAft>
              <a:buSzPts val="1200"/>
              <a:buFont typeface="Poppins"/>
              <a:buChar char="-"/>
            </a:pPr>
            <a:r>
              <a:rPr lang="en" sz="1200">
                <a:latin typeface="Poppins"/>
                <a:ea typeface="Poppins"/>
                <a:cs typeface="Poppins"/>
                <a:sym typeface="Poppins"/>
              </a:rPr>
              <a:t>Addressing</a:t>
            </a:r>
            <a:r>
              <a:rPr lang="en" sz="1200">
                <a:latin typeface="Poppins"/>
                <a:ea typeface="Poppins"/>
                <a:cs typeface="Poppins"/>
                <a:sym typeface="Poppins"/>
              </a:rPr>
              <a:t> </a:t>
            </a:r>
            <a:r>
              <a:rPr lang="en" sz="1200">
                <a:latin typeface="Poppins"/>
                <a:ea typeface="Poppins"/>
                <a:cs typeface="Poppins"/>
                <a:sym typeface="Poppins"/>
              </a:rPr>
              <a:t>public</a:t>
            </a:r>
            <a:r>
              <a:rPr lang="en" sz="1200">
                <a:latin typeface="Poppins"/>
                <a:ea typeface="Poppins"/>
                <a:cs typeface="Poppins"/>
                <a:sym typeface="Poppins"/>
              </a:rPr>
              <a:t> perception of AI </a:t>
            </a:r>
            <a:endParaRPr sz="1200">
              <a:latin typeface="Poppins"/>
              <a:ea typeface="Poppins"/>
              <a:cs typeface="Poppins"/>
              <a:sym typeface="Poppins"/>
            </a:endParaRPr>
          </a:p>
          <a:p>
            <a:pPr indent="-304800" lvl="0" marL="457200" marR="0" rtl="0" algn="l">
              <a:lnSpc>
                <a:spcPct val="139973"/>
              </a:lnSpc>
              <a:spcBef>
                <a:spcPts val="0"/>
              </a:spcBef>
              <a:spcAft>
                <a:spcPts val="0"/>
              </a:spcAft>
              <a:buSzPts val="1200"/>
              <a:buFont typeface="Poppins"/>
              <a:buChar char="-"/>
            </a:pPr>
            <a:r>
              <a:rPr lang="en" sz="1200">
                <a:latin typeface="Poppins"/>
                <a:ea typeface="Poppins"/>
                <a:cs typeface="Poppins"/>
                <a:sym typeface="Poppins"/>
              </a:rPr>
              <a:t>Mitigating negative views of AI with marketing</a:t>
            </a:r>
            <a:endParaRPr sz="1200">
              <a:latin typeface="Poppins"/>
              <a:ea typeface="Poppins"/>
              <a:cs typeface="Poppins"/>
              <a:sym typeface="Poppins"/>
            </a:endParaRPr>
          </a:p>
          <a:p>
            <a:pPr indent="-304800" lvl="0" marL="457200" marR="0" rtl="0" algn="l">
              <a:lnSpc>
                <a:spcPct val="139973"/>
              </a:lnSpc>
              <a:spcBef>
                <a:spcPts val="0"/>
              </a:spcBef>
              <a:spcAft>
                <a:spcPts val="0"/>
              </a:spcAft>
              <a:buSzPts val="1200"/>
              <a:buFont typeface="Poppins"/>
              <a:buChar char="-"/>
            </a:pPr>
            <a:r>
              <a:rPr lang="en" sz="1200">
                <a:latin typeface="Poppins"/>
                <a:ea typeface="Poppins"/>
                <a:cs typeface="Poppins"/>
                <a:sym typeface="Poppins"/>
              </a:rPr>
              <a:t>Implementing nationwide </a:t>
            </a:r>
            <a:r>
              <a:rPr lang="en" sz="1200">
                <a:latin typeface="Poppins"/>
                <a:ea typeface="Poppins"/>
                <a:cs typeface="Poppins"/>
                <a:sym typeface="Poppins"/>
              </a:rPr>
              <a:t>campaigns/classes to increase understanding of AI </a:t>
            </a:r>
            <a:endParaRPr sz="1200">
              <a:latin typeface="Poppins"/>
              <a:ea typeface="Poppins"/>
              <a:cs typeface="Poppins"/>
              <a:sym typeface="Poppins"/>
            </a:endParaRPr>
          </a:p>
        </p:txBody>
      </p:sp>
      <p:sp>
        <p:nvSpPr>
          <p:cNvPr id="249" name="Google Shape;249;p29"/>
          <p:cNvSpPr/>
          <p:nvPr/>
        </p:nvSpPr>
        <p:spPr>
          <a:xfrm>
            <a:off x="4251075" y="435850"/>
            <a:ext cx="4268700" cy="4289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0" name="Google Shape;250;p29"/>
          <p:cNvSpPr/>
          <p:nvPr/>
        </p:nvSpPr>
        <p:spPr>
          <a:xfrm>
            <a:off x="4183287" y="377927"/>
            <a:ext cx="4391660" cy="4391651"/>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51" name="Google Shape;251;p29"/>
          <p:cNvPicPr preferRelativeResize="0"/>
          <p:nvPr/>
        </p:nvPicPr>
        <p:blipFill>
          <a:blip r:embed="rId4">
            <a:alphaModFix/>
          </a:blip>
          <a:stretch>
            <a:fillRect/>
          </a:stretch>
        </p:blipFill>
        <p:spPr>
          <a:xfrm>
            <a:off x="4902875" y="1095513"/>
            <a:ext cx="2952475" cy="2952475"/>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0"/>
                                        <p:tgtEl>
                                          <p:spTgt spid="2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1000"/>
                                        <p:tgtEl>
                                          <p:spTgt spid="24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1000"/>
                                        <p:tgtEl>
                                          <p:spTgt spid="249"/>
                                        </p:tgtEl>
                                        <p:attrNameLst>
                                          <p:attrName>ppt_w</p:attrName>
                                        </p:attrNameLst>
                                      </p:cBhvr>
                                      <p:tavLst>
                                        <p:tav fmla="" tm="0">
                                          <p:val>
                                            <p:strVal val="0"/>
                                          </p:val>
                                        </p:tav>
                                        <p:tav fmla="" tm="100000">
                                          <p:val>
                                            <p:strVal val="#ppt_w"/>
                                          </p:val>
                                        </p:tav>
                                      </p:tavLst>
                                    </p:anim>
                                    <p:anim calcmode="lin" valueType="num">
                                      <p:cBhvr additive="base">
                                        <p:cTn dur="1000"/>
                                        <p:tgtEl>
                                          <p:spTgt spid="249"/>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8" l="0" r="0" t="-16659"/>
            </a:stretch>
          </a:blipFill>
          <a:ln>
            <a:noFill/>
          </a:ln>
        </p:spPr>
      </p:sp>
      <p:grpSp>
        <p:nvGrpSpPr>
          <p:cNvPr id="257" name="Google Shape;257;p30"/>
          <p:cNvGrpSpPr/>
          <p:nvPr/>
        </p:nvGrpSpPr>
        <p:grpSpPr>
          <a:xfrm>
            <a:off x="6483350" y="-155499"/>
            <a:ext cx="2971755" cy="5363982"/>
            <a:chOff x="0" y="-47625"/>
            <a:chExt cx="1565400" cy="2825528"/>
          </a:xfrm>
        </p:grpSpPr>
        <p:sp>
          <p:nvSpPr>
            <p:cNvPr id="258" name="Google Shape;258;p30"/>
            <p:cNvSpPr/>
            <p:nvPr/>
          </p:nvSpPr>
          <p:spPr>
            <a:xfrm>
              <a:off x="0" y="0"/>
              <a:ext cx="1565393" cy="2777903"/>
            </a:xfrm>
            <a:custGeom>
              <a:rect b="b" l="l" r="r" t="t"/>
              <a:pathLst>
                <a:path extrusionOk="0" h="2777903" w="1565393">
                  <a:moveTo>
                    <a:pt x="66431" y="0"/>
                  </a:moveTo>
                  <a:lnTo>
                    <a:pt x="1498962" y="0"/>
                  </a:lnTo>
                  <a:cubicBezTo>
                    <a:pt x="1535651" y="0"/>
                    <a:pt x="1565393" y="29742"/>
                    <a:pt x="1565393" y="66431"/>
                  </a:cubicBezTo>
                  <a:lnTo>
                    <a:pt x="1565393" y="2711472"/>
                  </a:lnTo>
                  <a:cubicBezTo>
                    <a:pt x="1565393" y="2729091"/>
                    <a:pt x="1558394" y="2745988"/>
                    <a:pt x="1545935" y="2758446"/>
                  </a:cubicBezTo>
                  <a:cubicBezTo>
                    <a:pt x="1533477" y="2770904"/>
                    <a:pt x="1516580" y="2777903"/>
                    <a:pt x="1498962" y="2777903"/>
                  </a:cubicBezTo>
                  <a:lnTo>
                    <a:pt x="66431" y="2777903"/>
                  </a:lnTo>
                  <a:cubicBezTo>
                    <a:pt x="29742" y="2777903"/>
                    <a:pt x="0" y="2748161"/>
                    <a:pt x="0" y="2711472"/>
                  </a:cubicBezTo>
                  <a:lnTo>
                    <a:pt x="0" y="66431"/>
                  </a:lnTo>
                  <a:cubicBezTo>
                    <a:pt x="0" y="48812"/>
                    <a:pt x="6999" y="31915"/>
                    <a:pt x="19457" y="19457"/>
                  </a:cubicBezTo>
                  <a:cubicBezTo>
                    <a:pt x="31915" y="6999"/>
                    <a:pt x="48812" y="0"/>
                    <a:pt x="66431"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9" name="Google Shape;259;p30"/>
            <p:cNvSpPr txBox="1"/>
            <p:nvPr/>
          </p:nvSpPr>
          <p:spPr>
            <a:xfrm>
              <a:off x="0" y="-47625"/>
              <a:ext cx="1565400" cy="2825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60" name="Google Shape;260;p30"/>
          <p:cNvSpPr txBox="1"/>
          <p:nvPr/>
        </p:nvSpPr>
        <p:spPr>
          <a:xfrm>
            <a:off x="368575" y="317300"/>
            <a:ext cx="3653400" cy="369300"/>
          </a:xfrm>
          <a:prstGeom prst="rect">
            <a:avLst/>
          </a:prstGeom>
          <a:noFill/>
          <a:ln>
            <a:noFill/>
          </a:ln>
        </p:spPr>
        <p:txBody>
          <a:bodyPr anchorCtr="0" anchor="t" bIns="0" lIns="0" spcFirstLastPara="1" rIns="0" wrap="square" tIns="0">
            <a:spAutoFit/>
          </a:bodyPr>
          <a:lstStyle/>
          <a:p>
            <a:pPr indent="0" lvl="0" marL="0" marR="0" rtl="0" algn="l">
              <a:lnSpc>
                <a:spcPct val="139984"/>
              </a:lnSpc>
              <a:spcBef>
                <a:spcPts val="0"/>
              </a:spcBef>
              <a:spcAft>
                <a:spcPts val="0"/>
              </a:spcAft>
              <a:buNone/>
            </a:pPr>
            <a:r>
              <a:rPr b="1" lang="en" sz="2400">
                <a:latin typeface="Lato"/>
                <a:ea typeface="Lato"/>
                <a:cs typeface="Lato"/>
                <a:sym typeface="Lato"/>
              </a:rPr>
              <a:t>A PESTLE ANALYSIS </a:t>
            </a:r>
            <a:endParaRPr sz="2400"/>
          </a:p>
        </p:txBody>
      </p:sp>
      <p:sp>
        <p:nvSpPr>
          <p:cNvPr id="261" name="Google Shape;261;p30"/>
          <p:cNvSpPr txBox="1"/>
          <p:nvPr/>
        </p:nvSpPr>
        <p:spPr>
          <a:xfrm>
            <a:off x="368575" y="686590"/>
            <a:ext cx="4392300" cy="400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2600">
                <a:solidFill>
                  <a:srgbClr val="004AAD"/>
                </a:solidFill>
                <a:latin typeface="League Spartan"/>
                <a:ea typeface="League Spartan"/>
                <a:cs typeface="League Spartan"/>
                <a:sym typeface="League Spartan"/>
              </a:rPr>
              <a:t>CONTINUED</a:t>
            </a:r>
            <a:endParaRPr sz="2600"/>
          </a:p>
        </p:txBody>
      </p:sp>
      <p:sp>
        <p:nvSpPr>
          <p:cNvPr id="262" name="Google Shape;262;p30"/>
          <p:cNvSpPr txBox="1"/>
          <p:nvPr/>
        </p:nvSpPr>
        <p:spPr>
          <a:xfrm>
            <a:off x="325675" y="1398450"/>
            <a:ext cx="4478100" cy="3610500"/>
          </a:xfrm>
          <a:prstGeom prst="rect">
            <a:avLst/>
          </a:prstGeom>
          <a:noFill/>
          <a:ln>
            <a:noFill/>
          </a:ln>
        </p:spPr>
        <p:txBody>
          <a:bodyPr anchorCtr="0" anchor="t" bIns="0" lIns="0" spcFirstLastPara="1" rIns="0" wrap="square" tIns="0">
            <a:spAutoFit/>
          </a:bodyPr>
          <a:lstStyle/>
          <a:p>
            <a:pPr indent="0" lvl="0" marL="0" rtl="0" algn="l">
              <a:lnSpc>
                <a:spcPct val="139973"/>
              </a:lnSpc>
              <a:spcBef>
                <a:spcPts val="0"/>
              </a:spcBef>
              <a:spcAft>
                <a:spcPts val="0"/>
              </a:spcAft>
              <a:buClr>
                <a:schemeClr val="dk1"/>
              </a:buClr>
              <a:buSzPts val="1100"/>
              <a:buFont typeface="Arial"/>
              <a:buNone/>
            </a:pPr>
            <a:r>
              <a:rPr b="1" lang="en" sz="1300">
                <a:solidFill>
                  <a:schemeClr val="dk1"/>
                </a:solidFill>
                <a:latin typeface="Poppins"/>
                <a:ea typeface="Poppins"/>
                <a:cs typeface="Poppins"/>
                <a:sym typeface="Poppins"/>
              </a:rPr>
              <a:t>Technological Factors:</a:t>
            </a:r>
            <a:endParaRPr b="1" sz="1300">
              <a:solidFill>
                <a:schemeClr val="dk1"/>
              </a:solidFill>
              <a:latin typeface="Poppins"/>
              <a:ea typeface="Poppins"/>
              <a:cs typeface="Poppins"/>
              <a:sym typeface="Poppins"/>
            </a:endParaRPr>
          </a:p>
          <a:p>
            <a:pPr indent="-304800" lvl="0" marL="457200" rtl="0" algn="l">
              <a:lnSpc>
                <a:spcPct val="139973"/>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Continuous researching of AI advancements </a:t>
            </a:r>
            <a:endParaRPr sz="1200">
              <a:solidFill>
                <a:schemeClr val="dk1"/>
              </a:solidFill>
              <a:latin typeface="Poppins"/>
              <a:ea typeface="Poppins"/>
              <a:cs typeface="Poppins"/>
              <a:sym typeface="Poppins"/>
            </a:endParaRPr>
          </a:p>
          <a:p>
            <a:pPr indent="-304800" lvl="0" marL="457200" rtl="0" algn="l">
              <a:lnSpc>
                <a:spcPct val="139973"/>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Implementing data security measures</a:t>
            </a:r>
            <a:endParaRPr sz="1200">
              <a:solidFill>
                <a:schemeClr val="dk1"/>
              </a:solidFill>
              <a:latin typeface="Poppins"/>
              <a:ea typeface="Poppins"/>
              <a:cs typeface="Poppins"/>
              <a:sym typeface="Poppins"/>
            </a:endParaRPr>
          </a:p>
          <a:p>
            <a:pPr indent="-304800" lvl="0" marL="457200" rtl="0" algn="l">
              <a:lnSpc>
                <a:spcPct val="139973"/>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Adapting to evolving AI technologies </a:t>
            </a:r>
            <a:endParaRPr sz="1200">
              <a:solidFill>
                <a:schemeClr val="dk1"/>
              </a:solidFill>
              <a:latin typeface="Poppins"/>
              <a:ea typeface="Poppins"/>
              <a:cs typeface="Poppins"/>
              <a:sym typeface="Poppins"/>
            </a:endParaRPr>
          </a:p>
          <a:p>
            <a:pPr indent="0" lvl="0" marL="0" rtl="0" algn="l">
              <a:lnSpc>
                <a:spcPct val="139973"/>
              </a:lnSpc>
              <a:spcBef>
                <a:spcPts val="0"/>
              </a:spcBef>
              <a:spcAft>
                <a:spcPts val="0"/>
              </a:spcAft>
              <a:buNone/>
            </a:pPr>
            <a:r>
              <a:rPr b="1" lang="en" sz="1300">
                <a:solidFill>
                  <a:schemeClr val="dk1"/>
                </a:solidFill>
                <a:latin typeface="Poppins"/>
                <a:ea typeface="Poppins"/>
                <a:cs typeface="Poppins"/>
                <a:sym typeface="Poppins"/>
              </a:rPr>
              <a:t>Legal Factors:</a:t>
            </a:r>
            <a:endParaRPr b="1" sz="1300">
              <a:solidFill>
                <a:schemeClr val="dk1"/>
              </a:solidFill>
              <a:latin typeface="Poppins"/>
              <a:ea typeface="Poppins"/>
              <a:cs typeface="Poppins"/>
              <a:sym typeface="Poppins"/>
            </a:endParaRPr>
          </a:p>
          <a:p>
            <a:pPr indent="-304800" lvl="0" marL="457200" rtl="0" algn="l">
              <a:lnSpc>
                <a:spcPct val="139973"/>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Adhering to health care laws (e.g., HIPAA, GDPR) requires strong data protection.</a:t>
            </a:r>
            <a:endParaRPr sz="1200">
              <a:solidFill>
                <a:schemeClr val="dk1"/>
              </a:solidFill>
              <a:latin typeface="Poppins"/>
              <a:ea typeface="Poppins"/>
              <a:cs typeface="Poppins"/>
              <a:sym typeface="Poppins"/>
            </a:endParaRPr>
          </a:p>
          <a:p>
            <a:pPr indent="-304800" lvl="0" marL="457200" rtl="0" algn="l">
              <a:lnSpc>
                <a:spcPct val="139973"/>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Collaboration with legal experts is essential for future AI-related legal challenges and legislation.</a:t>
            </a:r>
            <a:endParaRPr sz="1200">
              <a:solidFill>
                <a:schemeClr val="dk1"/>
              </a:solidFill>
              <a:latin typeface="Poppins"/>
              <a:ea typeface="Poppins"/>
              <a:cs typeface="Poppins"/>
              <a:sym typeface="Poppins"/>
            </a:endParaRPr>
          </a:p>
          <a:p>
            <a:pPr indent="0" lvl="0" marL="0" rtl="0" algn="l">
              <a:lnSpc>
                <a:spcPct val="139973"/>
              </a:lnSpc>
              <a:spcBef>
                <a:spcPts val="0"/>
              </a:spcBef>
              <a:spcAft>
                <a:spcPts val="0"/>
              </a:spcAft>
              <a:buNone/>
            </a:pPr>
            <a:r>
              <a:rPr b="1" lang="en" sz="1300">
                <a:solidFill>
                  <a:schemeClr val="dk1"/>
                </a:solidFill>
                <a:latin typeface="Poppins"/>
                <a:ea typeface="Poppins"/>
                <a:cs typeface="Poppins"/>
                <a:sym typeface="Poppins"/>
              </a:rPr>
              <a:t>Environmental Factors:</a:t>
            </a:r>
            <a:endParaRPr b="1" sz="1300">
              <a:solidFill>
                <a:schemeClr val="dk1"/>
              </a:solidFill>
              <a:latin typeface="Poppins"/>
              <a:ea typeface="Poppins"/>
              <a:cs typeface="Poppins"/>
              <a:sym typeface="Poppins"/>
            </a:endParaRPr>
          </a:p>
          <a:p>
            <a:pPr indent="-304800" lvl="0" marL="457200" rtl="0" algn="l">
              <a:lnSpc>
                <a:spcPct val="139973"/>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Sustainable practices, like responsible waste disposal, reduce environmental impact.</a:t>
            </a:r>
            <a:endParaRPr sz="1200">
              <a:solidFill>
                <a:schemeClr val="dk1"/>
              </a:solidFill>
              <a:latin typeface="Poppins"/>
              <a:ea typeface="Poppins"/>
              <a:cs typeface="Poppins"/>
              <a:sym typeface="Poppins"/>
            </a:endParaRPr>
          </a:p>
          <a:p>
            <a:pPr indent="-304800" lvl="0" marL="457200" rtl="0" algn="l">
              <a:lnSpc>
                <a:spcPct val="139973"/>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Promoting remote work aligns with global environmental agreements.</a:t>
            </a:r>
            <a:endParaRPr sz="1200">
              <a:solidFill>
                <a:schemeClr val="dk1"/>
              </a:solidFill>
              <a:latin typeface="Poppins"/>
              <a:ea typeface="Poppins"/>
              <a:cs typeface="Poppins"/>
              <a:sym typeface="Poppins"/>
            </a:endParaRPr>
          </a:p>
        </p:txBody>
      </p:sp>
      <p:sp>
        <p:nvSpPr>
          <p:cNvPr id="263" name="Google Shape;263;p30"/>
          <p:cNvSpPr/>
          <p:nvPr/>
        </p:nvSpPr>
        <p:spPr>
          <a:xfrm>
            <a:off x="4977575" y="644450"/>
            <a:ext cx="3911100" cy="3852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64" name="Google Shape;264;p30"/>
          <p:cNvPicPr preferRelativeResize="0"/>
          <p:nvPr/>
        </p:nvPicPr>
        <p:blipFill rotWithShape="1">
          <a:blip r:embed="rId4">
            <a:alphaModFix/>
          </a:blip>
          <a:srcRect b="0" l="0" r="0" t="6156"/>
          <a:stretch/>
        </p:blipFill>
        <p:spPr>
          <a:xfrm>
            <a:off x="5537000" y="1216338"/>
            <a:ext cx="2792250" cy="2620300"/>
          </a:xfrm>
          <a:prstGeom prst="rect">
            <a:avLst/>
          </a:prstGeom>
          <a:noFill/>
          <a:ln>
            <a:noFill/>
          </a:ln>
        </p:spPr>
      </p:pic>
      <p:sp>
        <p:nvSpPr>
          <p:cNvPr id="265" name="Google Shape;265;p30"/>
          <p:cNvSpPr/>
          <p:nvPr/>
        </p:nvSpPr>
        <p:spPr>
          <a:xfrm>
            <a:off x="4952231" y="592528"/>
            <a:ext cx="3961765" cy="396175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62"/>
                                        </p:tgtEl>
                                        <p:attrNameLst>
                                          <p:attrName>style.visibility</p:attrName>
                                        </p:attrNameLst>
                                      </p:cBhvr>
                                      <p:to>
                                        <p:strVal val="visible"/>
                                      </p:to>
                                    </p:set>
                                    <p:anim calcmode="lin" valueType="num">
                                      <p:cBhvr additive="base">
                                        <p:cTn dur="1000"/>
                                        <p:tgtEl>
                                          <p:spTgt spid="262"/>
                                        </p:tgtEl>
                                        <p:attrNameLst>
                                          <p:attrName>ppt_w</p:attrName>
                                        </p:attrNameLst>
                                      </p:cBhvr>
                                      <p:tavLst>
                                        <p:tav fmla="" tm="0">
                                          <p:val>
                                            <p:strVal val="0"/>
                                          </p:val>
                                        </p:tav>
                                        <p:tav fmla="" tm="100000">
                                          <p:val>
                                            <p:strVal val="#ppt_w"/>
                                          </p:val>
                                        </p:tav>
                                      </p:tavLst>
                                    </p:anim>
                                    <p:anim calcmode="lin" valueType="num">
                                      <p:cBhvr additive="base">
                                        <p:cTn dur="1000"/>
                                        <p:tgtEl>
                                          <p:spTgt spid="262"/>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264"/>
                                        </p:tgtEl>
                                        <p:attrNameLst>
                                          <p:attrName>style.visibility</p:attrName>
                                        </p:attrNameLst>
                                      </p:cBhvr>
                                      <p:to>
                                        <p:strVal val="visible"/>
                                      </p:to>
                                    </p:set>
                                    <p:anim calcmode="lin" valueType="num">
                                      <p:cBhvr additive="base">
                                        <p:cTn dur="1000"/>
                                        <p:tgtEl>
                                          <p:spTgt spid="2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1"/>
          <p:cNvSpPr/>
          <p:nvPr/>
        </p:nvSpPr>
        <p:spPr>
          <a:xfrm>
            <a:off x="81675"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3" l="0" r="0" t="-16664"/>
            </a:stretch>
          </a:blipFill>
          <a:ln>
            <a:noFill/>
          </a:ln>
        </p:spPr>
      </p:sp>
      <p:grpSp>
        <p:nvGrpSpPr>
          <p:cNvPr id="271" name="Google Shape;271;p31"/>
          <p:cNvGrpSpPr/>
          <p:nvPr/>
        </p:nvGrpSpPr>
        <p:grpSpPr>
          <a:xfrm>
            <a:off x="0" y="3013196"/>
            <a:ext cx="9144000" cy="2195391"/>
            <a:chOff x="0" y="-47625"/>
            <a:chExt cx="4816593" cy="1156420"/>
          </a:xfrm>
        </p:grpSpPr>
        <p:sp>
          <p:nvSpPr>
            <p:cNvPr id="272" name="Google Shape;272;p31"/>
            <p:cNvSpPr/>
            <p:nvPr/>
          </p:nvSpPr>
          <p:spPr>
            <a:xfrm>
              <a:off x="0" y="0"/>
              <a:ext cx="4816592" cy="1108795"/>
            </a:xfrm>
            <a:custGeom>
              <a:rect b="b" l="l" r="r" t="t"/>
              <a:pathLst>
                <a:path extrusionOk="0" h="1108795" w="4816592">
                  <a:moveTo>
                    <a:pt x="21590" y="0"/>
                  </a:moveTo>
                  <a:lnTo>
                    <a:pt x="4795002" y="0"/>
                  </a:lnTo>
                  <a:cubicBezTo>
                    <a:pt x="4800728" y="0"/>
                    <a:pt x="4806220" y="2275"/>
                    <a:pt x="4810269" y="6324"/>
                  </a:cubicBezTo>
                  <a:cubicBezTo>
                    <a:pt x="4814318" y="10372"/>
                    <a:pt x="4816592" y="15864"/>
                    <a:pt x="4816592" y="21590"/>
                  </a:cubicBezTo>
                  <a:lnTo>
                    <a:pt x="4816592" y="1087205"/>
                  </a:lnTo>
                  <a:cubicBezTo>
                    <a:pt x="4816592" y="1099129"/>
                    <a:pt x="4806926" y="1108795"/>
                    <a:pt x="4795002" y="1108795"/>
                  </a:cubicBezTo>
                  <a:lnTo>
                    <a:pt x="21590" y="1108795"/>
                  </a:lnTo>
                  <a:cubicBezTo>
                    <a:pt x="15864" y="1108795"/>
                    <a:pt x="10372" y="1106520"/>
                    <a:pt x="6324" y="1102471"/>
                  </a:cubicBezTo>
                  <a:cubicBezTo>
                    <a:pt x="2275" y="1098422"/>
                    <a:pt x="0" y="1092931"/>
                    <a:pt x="0" y="1087205"/>
                  </a:cubicBezTo>
                  <a:lnTo>
                    <a:pt x="0" y="21590"/>
                  </a:lnTo>
                  <a:cubicBezTo>
                    <a:pt x="0" y="9666"/>
                    <a:pt x="9666" y="0"/>
                    <a:pt x="2159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3" name="Google Shape;273;p31"/>
            <p:cNvSpPr txBox="1"/>
            <p:nvPr/>
          </p:nvSpPr>
          <p:spPr>
            <a:xfrm>
              <a:off x="0" y="-47625"/>
              <a:ext cx="4816593" cy="115642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4" name="Google Shape;274;p31"/>
          <p:cNvGrpSpPr/>
          <p:nvPr/>
        </p:nvGrpSpPr>
        <p:grpSpPr>
          <a:xfrm>
            <a:off x="221018" y="1952019"/>
            <a:ext cx="2828950" cy="2828950"/>
            <a:chOff x="0" y="0"/>
            <a:chExt cx="812800" cy="812800"/>
          </a:xfrm>
        </p:grpSpPr>
        <p:sp>
          <p:nvSpPr>
            <p:cNvPr id="275" name="Google Shape;275;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6" name="Google Shape;276;p31"/>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7" name="Google Shape;277;p31"/>
          <p:cNvGrpSpPr/>
          <p:nvPr/>
        </p:nvGrpSpPr>
        <p:grpSpPr>
          <a:xfrm>
            <a:off x="3149057" y="1952019"/>
            <a:ext cx="2828950" cy="2828950"/>
            <a:chOff x="0" y="0"/>
            <a:chExt cx="812800" cy="812800"/>
          </a:xfrm>
        </p:grpSpPr>
        <p:sp>
          <p:nvSpPr>
            <p:cNvPr id="278" name="Google Shape;278;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9" name="Google Shape;279;p31"/>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0" name="Google Shape;280;p31"/>
          <p:cNvGrpSpPr/>
          <p:nvPr/>
        </p:nvGrpSpPr>
        <p:grpSpPr>
          <a:xfrm>
            <a:off x="315908" y="1980480"/>
            <a:ext cx="2648671" cy="2648671"/>
            <a:chOff x="0" y="0"/>
            <a:chExt cx="812800" cy="812800"/>
          </a:xfrm>
        </p:grpSpPr>
        <p:sp>
          <p:nvSpPr>
            <p:cNvPr id="281" name="Google Shape;281;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2" name="Google Shape;282;p31"/>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3" name="Google Shape;283;p31"/>
          <p:cNvGrpSpPr/>
          <p:nvPr/>
        </p:nvGrpSpPr>
        <p:grpSpPr>
          <a:xfrm>
            <a:off x="3239185" y="1980480"/>
            <a:ext cx="2648671" cy="2648671"/>
            <a:chOff x="0" y="0"/>
            <a:chExt cx="812800" cy="812800"/>
          </a:xfrm>
        </p:grpSpPr>
        <p:sp>
          <p:nvSpPr>
            <p:cNvPr id="284" name="Google Shape;284;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5" name="Google Shape;285;p31"/>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86" name="Google Shape;286;p31"/>
          <p:cNvSpPr txBox="1"/>
          <p:nvPr/>
        </p:nvSpPr>
        <p:spPr>
          <a:xfrm>
            <a:off x="3484602" y="476250"/>
            <a:ext cx="2174797" cy="345706"/>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b="1" i="0" lang="en" sz="2000" u="none" cap="none" strike="noStrike">
                <a:solidFill>
                  <a:srgbClr val="000000"/>
                </a:solidFill>
                <a:latin typeface="Lato"/>
                <a:ea typeface="Lato"/>
                <a:cs typeface="Lato"/>
                <a:sym typeface="Lato"/>
              </a:rPr>
              <a:t>ABOUT</a:t>
            </a:r>
            <a:endParaRPr sz="700"/>
          </a:p>
        </p:txBody>
      </p:sp>
      <p:sp>
        <p:nvSpPr>
          <p:cNvPr id="287" name="Google Shape;287;p31"/>
          <p:cNvSpPr txBox="1"/>
          <p:nvPr/>
        </p:nvSpPr>
        <p:spPr>
          <a:xfrm>
            <a:off x="2493807" y="844239"/>
            <a:ext cx="4156500" cy="415500"/>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b="0" i="0" lang="en" sz="2700" u="none" cap="none" strike="noStrike">
                <a:solidFill>
                  <a:srgbClr val="004AAD"/>
                </a:solidFill>
                <a:latin typeface="League Spartan"/>
                <a:ea typeface="League Spartan"/>
                <a:cs typeface="League Spartan"/>
                <a:sym typeface="League Spartan"/>
              </a:rPr>
              <a:t>OUR V</a:t>
            </a:r>
            <a:r>
              <a:rPr lang="en" sz="2700">
                <a:solidFill>
                  <a:srgbClr val="004AAD"/>
                </a:solidFill>
                <a:latin typeface="League Spartan"/>
                <a:ea typeface="League Spartan"/>
                <a:cs typeface="League Spartan"/>
                <a:sym typeface="League Spartan"/>
              </a:rPr>
              <a:t>ALUES</a:t>
            </a:r>
            <a:endParaRPr sz="700"/>
          </a:p>
        </p:txBody>
      </p:sp>
      <p:sp>
        <p:nvSpPr>
          <p:cNvPr id="288" name="Google Shape;288;p31"/>
          <p:cNvSpPr txBox="1"/>
          <p:nvPr/>
        </p:nvSpPr>
        <p:spPr>
          <a:xfrm>
            <a:off x="3787875" y="2210400"/>
            <a:ext cx="1551300" cy="935700"/>
          </a:xfrm>
          <a:prstGeom prst="rect">
            <a:avLst/>
          </a:prstGeom>
          <a:noFill/>
          <a:ln>
            <a:noFill/>
          </a:ln>
        </p:spPr>
        <p:txBody>
          <a:bodyPr anchorCtr="0" anchor="t" bIns="0" lIns="0" spcFirstLastPara="1" rIns="0" wrap="square" tIns="0">
            <a:spAutoFit/>
          </a:bodyPr>
          <a:lstStyle/>
          <a:p>
            <a:pPr indent="0" lvl="0" marL="0" marR="0" rtl="0" algn="ctr">
              <a:lnSpc>
                <a:spcPct val="139973"/>
              </a:lnSpc>
              <a:spcBef>
                <a:spcPts val="0"/>
              </a:spcBef>
              <a:spcAft>
                <a:spcPts val="0"/>
              </a:spcAft>
              <a:buNone/>
            </a:pPr>
            <a:r>
              <a:rPr lang="en" sz="1600">
                <a:latin typeface="Poppins"/>
                <a:ea typeface="Poppins"/>
                <a:cs typeface="Poppins"/>
                <a:sym typeface="Poppins"/>
              </a:rPr>
              <a:t>Strive to be </a:t>
            </a:r>
            <a:r>
              <a:rPr lang="en" sz="1600">
                <a:latin typeface="Poppins"/>
                <a:ea typeface="Poppins"/>
                <a:cs typeface="Poppins"/>
                <a:sym typeface="Poppins"/>
              </a:rPr>
              <a:t>continuously</a:t>
            </a:r>
            <a:r>
              <a:rPr lang="en" sz="1600">
                <a:latin typeface="Poppins"/>
                <a:ea typeface="Poppins"/>
                <a:cs typeface="Poppins"/>
                <a:sym typeface="Poppins"/>
              </a:rPr>
              <a:t> innovative</a:t>
            </a:r>
            <a:endParaRPr sz="1600"/>
          </a:p>
        </p:txBody>
      </p:sp>
      <p:grpSp>
        <p:nvGrpSpPr>
          <p:cNvPr id="289" name="Google Shape;289;p31"/>
          <p:cNvGrpSpPr/>
          <p:nvPr/>
        </p:nvGrpSpPr>
        <p:grpSpPr>
          <a:xfrm>
            <a:off x="6162468" y="1890344"/>
            <a:ext cx="2828950" cy="2828950"/>
            <a:chOff x="0" y="0"/>
            <a:chExt cx="812800" cy="812800"/>
          </a:xfrm>
        </p:grpSpPr>
        <p:sp>
          <p:nvSpPr>
            <p:cNvPr id="290" name="Google Shape;290;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1" name="Google Shape;291;p31"/>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2" name="Google Shape;292;p31"/>
          <p:cNvGrpSpPr/>
          <p:nvPr/>
        </p:nvGrpSpPr>
        <p:grpSpPr>
          <a:xfrm>
            <a:off x="6257358" y="1918805"/>
            <a:ext cx="2648671" cy="2648671"/>
            <a:chOff x="0" y="0"/>
            <a:chExt cx="812800" cy="812800"/>
          </a:xfrm>
        </p:grpSpPr>
        <p:sp>
          <p:nvSpPr>
            <p:cNvPr id="293" name="Google Shape;293;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4" name="Google Shape;294;p31"/>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95" name="Google Shape;295;p31"/>
          <p:cNvSpPr txBox="1"/>
          <p:nvPr/>
        </p:nvSpPr>
        <p:spPr>
          <a:xfrm>
            <a:off x="6710800" y="2393725"/>
            <a:ext cx="1741800" cy="591000"/>
          </a:xfrm>
          <a:prstGeom prst="rect">
            <a:avLst/>
          </a:prstGeom>
          <a:noFill/>
          <a:ln>
            <a:noFill/>
          </a:ln>
        </p:spPr>
        <p:txBody>
          <a:bodyPr anchorCtr="0" anchor="t" bIns="0" lIns="0" spcFirstLastPara="1" rIns="0" wrap="square" tIns="0">
            <a:spAutoFit/>
          </a:bodyPr>
          <a:lstStyle/>
          <a:p>
            <a:pPr indent="0" lvl="0" marL="0" marR="0" rtl="0" algn="ctr">
              <a:lnSpc>
                <a:spcPct val="139973"/>
              </a:lnSpc>
              <a:spcBef>
                <a:spcPts val="0"/>
              </a:spcBef>
              <a:spcAft>
                <a:spcPts val="0"/>
              </a:spcAft>
              <a:buNone/>
            </a:pPr>
            <a:r>
              <a:rPr lang="en" sz="1600">
                <a:latin typeface="Poppins"/>
                <a:ea typeface="Poppins"/>
                <a:cs typeface="Poppins"/>
                <a:sym typeface="Poppins"/>
              </a:rPr>
              <a:t>Being ethical in our </a:t>
            </a:r>
            <a:r>
              <a:rPr lang="en" sz="1600">
                <a:latin typeface="Poppins"/>
                <a:ea typeface="Poppins"/>
                <a:cs typeface="Poppins"/>
                <a:sym typeface="Poppins"/>
              </a:rPr>
              <a:t>decisions</a:t>
            </a:r>
            <a:r>
              <a:rPr lang="en" sz="1600">
                <a:latin typeface="Poppins"/>
                <a:ea typeface="Poppins"/>
                <a:cs typeface="Poppins"/>
                <a:sym typeface="Poppins"/>
              </a:rPr>
              <a:t> </a:t>
            </a:r>
            <a:endParaRPr sz="1600">
              <a:latin typeface="Poppins"/>
              <a:ea typeface="Poppins"/>
              <a:cs typeface="Poppins"/>
              <a:sym typeface="Poppins"/>
            </a:endParaRPr>
          </a:p>
        </p:txBody>
      </p:sp>
      <p:cxnSp>
        <p:nvCxnSpPr>
          <p:cNvPr id="296" name="Google Shape;296;p31"/>
          <p:cNvCxnSpPr>
            <a:stCxn id="282" idx="1"/>
            <a:endCxn id="282" idx="3"/>
          </p:cNvCxnSpPr>
          <p:nvPr/>
        </p:nvCxnSpPr>
        <p:spPr>
          <a:xfrm>
            <a:off x="564221" y="3227218"/>
            <a:ext cx="2151900" cy="0"/>
          </a:xfrm>
          <a:prstGeom prst="straightConnector1">
            <a:avLst/>
          </a:prstGeom>
          <a:noFill/>
          <a:ln cap="flat" cmpd="sng" w="19050">
            <a:solidFill>
              <a:schemeClr val="dk1"/>
            </a:solidFill>
            <a:prstDash val="solid"/>
            <a:round/>
            <a:headEnd len="med" w="med" type="none"/>
            <a:tailEnd len="med" w="med" type="none"/>
          </a:ln>
        </p:spPr>
      </p:cxnSp>
      <p:cxnSp>
        <p:nvCxnSpPr>
          <p:cNvPr id="297" name="Google Shape;297;p31"/>
          <p:cNvCxnSpPr/>
          <p:nvPr/>
        </p:nvCxnSpPr>
        <p:spPr>
          <a:xfrm>
            <a:off x="3487583" y="3227218"/>
            <a:ext cx="2151900" cy="0"/>
          </a:xfrm>
          <a:prstGeom prst="straightConnector1">
            <a:avLst/>
          </a:prstGeom>
          <a:noFill/>
          <a:ln cap="flat" cmpd="sng" w="19050">
            <a:solidFill>
              <a:schemeClr val="dk1"/>
            </a:solidFill>
            <a:prstDash val="solid"/>
            <a:round/>
            <a:headEnd len="med" w="med" type="none"/>
            <a:tailEnd len="med" w="med" type="none"/>
          </a:ln>
        </p:spPr>
      </p:cxnSp>
      <p:sp>
        <p:nvSpPr>
          <p:cNvPr id="298" name="Google Shape;298;p31"/>
          <p:cNvSpPr txBox="1"/>
          <p:nvPr/>
        </p:nvSpPr>
        <p:spPr>
          <a:xfrm flipH="1" rot="10800000">
            <a:off x="559550" y="3146105"/>
            <a:ext cx="2151900" cy="107700"/>
          </a:xfrm>
          <a:prstGeom prst="rect">
            <a:avLst/>
          </a:prstGeom>
          <a:noFill/>
          <a:ln>
            <a:noFill/>
          </a:ln>
        </p:spPr>
        <p:txBody>
          <a:bodyPr anchorCtr="0" anchor="t" bIns="0" lIns="0" spcFirstLastPara="1" rIns="0" wrap="square" tIns="0">
            <a:spAutoFit/>
          </a:bodyPr>
          <a:lstStyle/>
          <a:p>
            <a:pPr indent="0" lvl="0" marL="0" marR="0" rtl="0" algn="ctr">
              <a:lnSpc>
                <a:spcPct val="139973"/>
              </a:lnSpc>
              <a:spcBef>
                <a:spcPts val="0"/>
              </a:spcBef>
              <a:spcAft>
                <a:spcPts val="0"/>
              </a:spcAft>
              <a:buNone/>
            </a:pPr>
            <a:r>
              <a:t/>
            </a:r>
            <a:endParaRPr sz="700"/>
          </a:p>
        </p:txBody>
      </p:sp>
      <p:sp>
        <p:nvSpPr>
          <p:cNvPr id="299" name="Google Shape;299;p31"/>
          <p:cNvSpPr txBox="1"/>
          <p:nvPr/>
        </p:nvSpPr>
        <p:spPr>
          <a:xfrm>
            <a:off x="3585975" y="3227225"/>
            <a:ext cx="1955100" cy="1280400"/>
          </a:xfrm>
          <a:prstGeom prst="rect">
            <a:avLst/>
          </a:prstGeom>
          <a:noFill/>
          <a:ln>
            <a:noFill/>
          </a:ln>
        </p:spPr>
        <p:txBody>
          <a:bodyPr anchorCtr="0" anchor="t" bIns="0" lIns="0" spcFirstLastPara="1" rIns="0" wrap="square" tIns="0">
            <a:spAutoFit/>
          </a:bodyPr>
          <a:lstStyle/>
          <a:p>
            <a:pPr indent="0" lvl="0" marL="0" marR="0" rtl="0" algn="ctr">
              <a:lnSpc>
                <a:spcPct val="139973"/>
              </a:lnSpc>
              <a:spcBef>
                <a:spcPts val="0"/>
              </a:spcBef>
              <a:spcAft>
                <a:spcPts val="0"/>
              </a:spcAft>
              <a:buNone/>
            </a:pPr>
            <a:r>
              <a:rPr lang="en" sz="1600">
                <a:latin typeface="Poppins"/>
                <a:ea typeface="Poppins"/>
                <a:cs typeface="Poppins"/>
                <a:sym typeface="Poppins"/>
              </a:rPr>
              <a:t>Employee well-being is at </a:t>
            </a:r>
            <a:r>
              <a:rPr lang="en" sz="1600">
                <a:latin typeface="Poppins"/>
                <a:ea typeface="Poppins"/>
                <a:cs typeface="Poppins"/>
                <a:sym typeface="Poppins"/>
              </a:rPr>
              <a:t>utmost</a:t>
            </a:r>
            <a:r>
              <a:rPr lang="en" sz="1600">
                <a:latin typeface="Poppins"/>
                <a:ea typeface="Poppins"/>
                <a:cs typeface="Poppins"/>
                <a:sym typeface="Poppins"/>
              </a:rPr>
              <a:t> importance</a:t>
            </a:r>
            <a:endParaRPr sz="1600">
              <a:latin typeface="Poppins"/>
              <a:ea typeface="Poppins"/>
              <a:cs typeface="Poppins"/>
              <a:sym typeface="Poppins"/>
            </a:endParaRPr>
          </a:p>
        </p:txBody>
      </p:sp>
      <p:cxnSp>
        <p:nvCxnSpPr>
          <p:cNvPr id="300" name="Google Shape;300;p31"/>
          <p:cNvCxnSpPr/>
          <p:nvPr/>
        </p:nvCxnSpPr>
        <p:spPr>
          <a:xfrm>
            <a:off x="6505746" y="3227218"/>
            <a:ext cx="2151900" cy="0"/>
          </a:xfrm>
          <a:prstGeom prst="straightConnector1">
            <a:avLst/>
          </a:prstGeom>
          <a:noFill/>
          <a:ln cap="flat" cmpd="sng" w="19050">
            <a:solidFill>
              <a:schemeClr val="dk1"/>
            </a:solidFill>
            <a:prstDash val="solid"/>
            <a:round/>
            <a:headEnd len="med" w="med" type="none"/>
            <a:tailEnd len="med" w="med" type="none"/>
          </a:ln>
        </p:spPr>
      </p:cxnSp>
      <p:sp>
        <p:nvSpPr>
          <p:cNvPr id="301" name="Google Shape;301;p31"/>
          <p:cNvSpPr txBox="1"/>
          <p:nvPr/>
        </p:nvSpPr>
        <p:spPr>
          <a:xfrm>
            <a:off x="6498588" y="3375050"/>
            <a:ext cx="2151900" cy="935700"/>
          </a:xfrm>
          <a:prstGeom prst="rect">
            <a:avLst/>
          </a:prstGeom>
          <a:noFill/>
          <a:ln>
            <a:noFill/>
          </a:ln>
        </p:spPr>
        <p:txBody>
          <a:bodyPr anchorCtr="0" anchor="t" bIns="0" lIns="0" spcFirstLastPara="1" rIns="0" wrap="square" tIns="0">
            <a:spAutoFit/>
          </a:bodyPr>
          <a:lstStyle/>
          <a:p>
            <a:pPr indent="0" lvl="0" marL="0" marR="0" rtl="0" algn="ctr">
              <a:lnSpc>
                <a:spcPct val="139973"/>
              </a:lnSpc>
              <a:spcBef>
                <a:spcPts val="0"/>
              </a:spcBef>
              <a:spcAft>
                <a:spcPts val="0"/>
              </a:spcAft>
              <a:buNone/>
            </a:pPr>
            <a:r>
              <a:rPr lang="en" sz="1600">
                <a:latin typeface="Poppins"/>
                <a:ea typeface="Poppins"/>
                <a:cs typeface="Poppins"/>
                <a:sym typeface="Poppins"/>
              </a:rPr>
              <a:t>Having a diverse staff with no inclusivity</a:t>
            </a:r>
            <a:endParaRPr sz="1600">
              <a:latin typeface="Poppins"/>
              <a:ea typeface="Poppins"/>
              <a:cs typeface="Poppins"/>
              <a:sym typeface="Poppins"/>
            </a:endParaRPr>
          </a:p>
        </p:txBody>
      </p:sp>
      <p:sp>
        <p:nvSpPr>
          <p:cNvPr id="302" name="Google Shape;302;p31"/>
          <p:cNvSpPr txBox="1"/>
          <p:nvPr/>
        </p:nvSpPr>
        <p:spPr>
          <a:xfrm rot="-1114">
            <a:off x="714286" y="2394020"/>
            <a:ext cx="1851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Poppins"/>
                <a:ea typeface="Poppins"/>
                <a:cs typeface="Poppins"/>
                <a:sym typeface="Poppins"/>
              </a:rPr>
              <a:t>Patient</a:t>
            </a:r>
            <a:r>
              <a:rPr lang="en" sz="1600">
                <a:solidFill>
                  <a:schemeClr val="dk1"/>
                </a:solidFill>
                <a:latin typeface="Poppins"/>
                <a:ea typeface="Poppins"/>
                <a:cs typeface="Poppins"/>
                <a:sym typeface="Poppins"/>
              </a:rPr>
              <a:t> always comes first </a:t>
            </a:r>
            <a:endParaRPr sz="1600">
              <a:solidFill>
                <a:schemeClr val="dk1"/>
              </a:solidFill>
              <a:latin typeface="Poppins"/>
              <a:ea typeface="Poppins"/>
              <a:cs typeface="Poppins"/>
              <a:sym typeface="Poppins"/>
            </a:endParaRPr>
          </a:p>
        </p:txBody>
      </p:sp>
      <p:sp>
        <p:nvSpPr>
          <p:cNvPr id="303" name="Google Shape;303;p31"/>
          <p:cNvSpPr txBox="1"/>
          <p:nvPr/>
        </p:nvSpPr>
        <p:spPr>
          <a:xfrm>
            <a:off x="714225" y="3328475"/>
            <a:ext cx="1851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Poppins"/>
                <a:ea typeface="Poppins"/>
                <a:cs typeface="Poppins"/>
                <a:sym typeface="Poppins"/>
              </a:rPr>
              <a:t>Adaptable &amp; Transparent</a:t>
            </a:r>
            <a:endParaRPr sz="1600">
              <a:solidFill>
                <a:schemeClr val="dk1"/>
              </a:solidFill>
              <a:latin typeface="Poppins"/>
              <a:ea typeface="Poppins"/>
              <a:cs typeface="Poppins"/>
              <a:sym typeface="Poppins"/>
            </a:endParaRPr>
          </a:p>
        </p:txBody>
      </p:sp>
    </p:spTree>
  </p:cSld>
  <p:clrMapOvr>
    <a:masterClrMapping/>
  </p:clrMapOvr>
  <mc:AlternateContent>
    <mc:Choice Requires="p14">
      <p:transition spd="med">
        <p14:flip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3" l="0" r="0" t="-16664"/>
            </a:stretch>
          </a:blipFill>
          <a:ln>
            <a:noFill/>
          </a:ln>
        </p:spPr>
      </p:sp>
      <p:grpSp>
        <p:nvGrpSpPr>
          <p:cNvPr id="309" name="Google Shape;309;p32"/>
          <p:cNvGrpSpPr/>
          <p:nvPr/>
        </p:nvGrpSpPr>
        <p:grpSpPr>
          <a:xfrm>
            <a:off x="0" y="3013196"/>
            <a:ext cx="9144000" cy="2195391"/>
            <a:chOff x="0" y="-47625"/>
            <a:chExt cx="4816593" cy="1156420"/>
          </a:xfrm>
        </p:grpSpPr>
        <p:sp>
          <p:nvSpPr>
            <p:cNvPr id="310" name="Google Shape;310;p32"/>
            <p:cNvSpPr/>
            <p:nvPr/>
          </p:nvSpPr>
          <p:spPr>
            <a:xfrm>
              <a:off x="0" y="0"/>
              <a:ext cx="4816592" cy="1108795"/>
            </a:xfrm>
            <a:custGeom>
              <a:rect b="b" l="l" r="r" t="t"/>
              <a:pathLst>
                <a:path extrusionOk="0" h="1108795" w="4816592">
                  <a:moveTo>
                    <a:pt x="21590" y="0"/>
                  </a:moveTo>
                  <a:lnTo>
                    <a:pt x="4795002" y="0"/>
                  </a:lnTo>
                  <a:cubicBezTo>
                    <a:pt x="4800728" y="0"/>
                    <a:pt x="4806220" y="2275"/>
                    <a:pt x="4810269" y="6324"/>
                  </a:cubicBezTo>
                  <a:cubicBezTo>
                    <a:pt x="4814318" y="10372"/>
                    <a:pt x="4816592" y="15864"/>
                    <a:pt x="4816592" y="21590"/>
                  </a:cubicBezTo>
                  <a:lnTo>
                    <a:pt x="4816592" y="1087205"/>
                  </a:lnTo>
                  <a:cubicBezTo>
                    <a:pt x="4816592" y="1099129"/>
                    <a:pt x="4806926" y="1108795"/>
                    <a:pt x="4795002" y="1108795"/>
                  </a:cubicBezTo>
                  <a:lnTo>
                    <a:pt x="21590" y="1108795"/>
                  </a:lnTo>
                  <a:cubicBezTo>
                    <a:pt x="15864" y="1108795"/>
                    <a:pt x="10372" y="1106520"/>
                    <a:pt x="6324" y="1102471"/>
                  </a:cubicBezTo>
                  <a:cubicBezTo>
                    <a:pt x="2275" y="1098422"/>
                    <a:pt x="0" y="1092931"/>
                    <a:pt x="0" y="1087205"/>
                  </a:cubicBezTo>
                  <a:lnTo>
                    <a:pt x="0" y="21590"/>
                  </a:lnTo>
                  <a:cubicBezTo>
                    <a:pt x="0" y="9666"/>
                    <a:pt x="9666" y="0"/>
                    <a:pt x="21590"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1" name="Google Shape;311;p32"/>
            <p:cNvSpPr txBox="1"/>
            <p:nvPr/>
          </p:nvSpPr>
          <p:spPr>
            <a:xfrm>
              <a:off x="0" y="-47625"/>
              <a:ext cx="4816593" cy="115642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2" name="Google Shape;312;p32"/>
          <p:cNvGrpSpPr/>
          <p:nvPr/>
        </p:nvGrpSpPr>
        <p:grpSpPr>
          <a:xfrm>
            <a:off x="1440218" y="1952019"/>
            <a:ext cx="2828925" cy="2828925"/>
            <a:chOff x="0" y="0"/>
            <a:chExt cx="812800" cy="812800"/>
          </a:xfrm>
        </p:grpSpPr>
        <p:sp>
          <p:nvSpPr>
            <p:cNvPr id="313" name="Google Shape;313;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4" name="Google Shape;314;p32"/>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5" name="Google Shape;315;p32"/>
          <p:cNvGrpSpPr/>
          <p:nvPr/>
        </p:nvGrpSpPr>
        <p:grpSpPr>
          <a:xfrm>
            <a:off x="4874857" y="1952019"/>
            <a:ext cx="2828925" cy="2828925"/>
            <a:chOff x="0" y="0"/>
            <a:chExt cx="812800" cy="812800"/>
          </a:xfrm>
        </p:grpSpPr>
        <p:sp>
          <p:nvSpPr>
            <p:cNvPr id="316" name="Google Shape;316;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7" name="Google Shape;317;p32"/>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8" name="Google Shape;318;p32"/>
          <p:cNvGrpSpPr/>
          <p:nvPr/>
        </p:nvGrpSpPr>
        <p:grpSpPr>
          <a:xfrm>
            <a:off x="1535108" y="1980480"/>
            <a:ext cx="2648670" cy="2648670"/>
            <a:chOff x="0" y="0"/>
            <a:chExt cx="812800" cy="812800"/>
          </a:xfrm>
        </p:grpSpPr>
        <p:sp>
          <p:nvSpPr>
            <p:cNvPr id="319" name="Google Shape;319;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0" name="Google Shape;320;p32"/>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21" name="Google Shape;321;p32"/>
          <p:cNvGrpSpPr/>
          <p:nvPr/>
        </p:nvGrpSpPr>
        <p:grpSpPr>
          <a:xfrm>
            <a:off x="4964985" y="1980480"/>
            <a:ext cx="2648670" cy="2648670"/>
            <a:chOff x="0" y="0"/>
            <a:chExt cx="812800" cy="812800"/>
          </a:xfrm>
        </p:grpSpPr>
        <p:sp>
          <p:nvSpPr>
            <p:cNvPr id="322" name="Google Shape;322;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3" name="Google Shape;323;p32"/>
            <p:cNvSpPr txBox="1"/>
            <p:nvPr/>
          </p:nvSpPr>
          <p:spPr>
            <a:xfrm>
              <a:off x="76200" y="28575"/>
              <a:ext cx="660400"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24" name="Google Shape;324;p32"/>
          <p:cNvSpPr/>
          <p:nvPr/>
        </p:nvSpPr>
        <p:spPr>
          <a:xfrm>
            <a:off x="2627271" y="2074905"/>
            <a:ext cx="464320" cy="496840"/>
          </a:xfrm>
          <a:custGeom>
            <a:rect b="b" l="l" r="r" t="t"/>
            <a:pathLst>
              <a:path extrusionOk="0" h="993681" w="928640">
                <a:moveTo>
                  <a:pt x="0" y="0"/>
                </a:moveTo>
                <a:lnTo>
                  <a:pt x="928640" y="0"/>
                </a:lnTo>
                <a:lnTo>
                  <a:pt x="928640" y="993680"/>
                </a:lnTo>
                <a:lnTo>
                  <a:pt x="0" y="993680"/>
                </a:lnTo>
                <a:lnTo>
                  <a:pt x="0" y="0"/>
                </a:lnTo>
                <a:close/>
              </a:path>
            </a:pathLst>
          </a:custGeom>
          <a:blipFill rotWithShape="1">
            <a:blip r:embed="rId4">
              <a:alphaModFix/>
            </a:blip>
            <a:stretch>
              <a:fillRect b="0" l="0" r="0" t="0"/>
            </a:stretch>
          </a:blipFill>
          <a:ln>
            <a:noFill/>
          </a:ln>
        </p:spPr>
      </p:sp>
      <p:sp>
        <p:nvSpPr>
          <p:cNvPr id="325" name="Google Shape;325;p32"/>
          <p:cNvSpPr/>
          <p:nvPr/>
        </p:nvSpPr>
        <p:spPr>
          <a:xfrm>
            <a:off x="6084712" y="1980480"/>
            <a:ext cx="409216" cy="496840"/>
          </a:xfrm>
          <a:custGeom>
            <a:rect b="b" l="l" r="r" t="t"/>
            <a:pathLst>
              <a:path extrusionOk="0" h="993681" w="818432">
                <a:moveTo>
                  <a:pt x="0" y="0"/>
                </a:moveTo>
                <a:lnTo>
                  <a:pt x="818431" y="0"/>
                </a:lnTo>
                <a:lnTo>
                  <a:pt x="818431" y="993680"/>
                </a:lnTo>
                <a:lnTo>
                  <a:pt x="0" y="993680"/>
                </a:lnTo>
                <a:lnTo>
                  <a:pt x="0" y="0"/>
                </a:lnTo>
                <a:close/>
              </a:path>
            </a:pathLst>
          </a:custGeom>
          <a:blipFill rotWithShape="1">
            <a:blip r:embed="rId5">
              <a:alphaModFix/>
            </a:blip>
            <a:stretch>
              <a:fillRect b="0" l="0" r="0" t="0"/>
            </a:stretch>
          </a:blipFill>
          <a:ln>
            <a:noFill/>
          </a:ln>
        </p:spPr>
      </p:sp>
      <p:sp>
        <p:nvSpPr>
          <p:cNvPr id="326" name="Google Shape;326;p32"/>
          <p:cNvSpPr txBox="1"/>
          <p:nvPr/>
        </p:nvSpPr>
        <p:spPr>
          <a:xfrm>
            <a:off x="3484602" y="476250"/>
            <a:ext cx="2174797" cy="345706"/>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b="1" i="0" lang="en" sz="2000" u="none" cap="none" strike="noStrike">
                <a:solidFill>
                  <a:srgbClr val="000000"/>
                </a:solidFill>
                <a:latin typeface="Lato"/>
                <a:ea typeface="Lato"/>
                <a:cs typeface="Lato"/>
                <a:sym typeface="Lato"/>
              </a:rPr>
              <a:t>ABOUT</a:t>
            </a:r>
            <a:endParaRPr sz="700"/>
          </a:p>
        </p:txBody>
      </p:sp>
      <p:sp>
        <p:nvSpPr>
          <p:cNvPr id="327" name="Google Shape;327;p32"/>
          <p:cNvSpPr txBox="1"/>
          <p:nvPr/>
        </p:nvSpPr>
        <p:spPr>
          <a:xfrm>
            <a:off x="2493807" y="844238"/>
            <a:ext cx="4156387" cy="462939"/>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b="0" i="0" lang="en" sz="2700" u="none" cap="none" strike="noStrike">
                <a:solidFill>
                  <a:srgbClr val="004AAD"/>
                </a:solidFill>
                <a:latin typeface="League Spartan"/>
                <a:ea typeface="League Spartan"/>
                <a:cs typeface="League Spartan"/>
                <a:sym typeface="League Spartan"/>
              </a:rPr>
              <a:t>OUR MISSION</a:t>
            </a:r>
            <a:endParaRPr sz="700"/>
          </a:p>
        </p:txBody>
      </p:sp>
      <p:sp>
        <p:nvSpPr>
          <p:cNvPr id="328" name="Google Shape;328;p32"/>
          <p:cNvSpPr txBox="1"/>
          <p:nvPr/>
        </p:nvSpPr>
        <p:spPr>
          <a:xfrm>
            <a:off x="1859600" y="2624425"/>
            <a:ext cx="1990200" cy="16716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 sz="1200">
                <a:latin typeface="Poppins"/>
                <a:ea typeface="Poppins"/>
                <a:cs typeface="Poppins"/>
                <a:sym typeface="Poppins"/>
              </a:rPr>
              <a:t>Our company is dedicated to </a:t>
            </a:r>
            <a:r>
              <a:rPr lang="en" sz="1200">
                <a:latin typeface="Poppins"/>
                <a:ea typeface="Poppins"/>
                <a:cs typeface="Poppins"/>
                <a:sym typeface="Poppins"/>
              </a:rPr>
              <a:t>improving</a:t>
            </a:r>
            <a:r>
              <a:rPr lang="en" sz="1200">
                <a:latin typeface="Poppins"/>
                <a:ea typeface="Poppins"/>
                <a:cs typeface="Poppins"/>
                <a:sym typeface="Poppins"/>
              </a:rPr>
              <a:t> healthcare with our cutting-edge AI medical technology. We prioritize innovation, ethics, diversity, and customer satisfaction. </a:t>
            </a:r>
            <a:endParaRPr sz="1200">
              <a:latin typeface="Poppins"/>
              <a:ea typeface="Poppins"/>
              <a:cs typeface="Poppins"/>
              <a:sym typeface="Poppins"/>
            </a:endParaRPr>
          </a:p>
        </p:txBody>
      </p:sp>
      <p:sp>
        <p:nvSpPr>
          <p:cNvPr id="329" name="Google Shape;329;p32"/>
          <p:cNvSpPr txBox="1"/>
          <p:nvPr/>
        </p:nvSpPr>
        <p:spPr>
          <a:xfrm>
            <a:off x="5350025" y="2571750"/>
            <a:ext cx="1878600" cy="16716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 sz="1200">
                <a:latin typeface="Poppins"/>
                <a:ea typeface="Poppins"/>
                <a:cs typeface="Poppins"/>
                <a:sym typeface="Poppins"/>
              </a:rPr>
              <a:t>We are committed to the well-being of staff and </a:t>
            </a:r>
            <a:r>
              <a:rPr lang="en" sz="1200">
                <a:latin typeface="Poppins"/>
                <a:ea typeface="Poppins"/>
                <a:cs typeface="Poppins"/>
                <a:sym typeface="Poppins"/>
              </a:rPr>
              <a:t>patients, supporting a positive environment. We promise to adhere to all medical regulations as we aim for safety and efficiency. </a:t>
            </a:r>
            <a:endParaRPr sz="1200">
              <a:latin typeface="Poppins"/>
              <a:ea typeface="Poppins"/>
              <a:cs typeface="Poppins"/>
              <a:sym typeface="Poppins"/>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324"/>
                                        </p:tgtEl>
                                        <p:attrNameLst>
                                          <p:attrName>style.visibility</p:attrName>
                                        </p:attrNameLst>
                                      </p:cBhvr>
                                      <p:to>
                                        <p:strVal val="visible"/>
                                      </p:to>
                                    </p:set>
                                    <p:anim calcmode="lin" valueType="num">
                                      <p:cBhvr additive="base">
                                        <p:cTn dur="1000"/>
                                        <p:tgtEl>
                                          <p:spTgt spid="324"/>
                                        </p:tgtEl>
                                        <p:attrNameLst>
                                          <p:attrName>ppt_w</p:attrName>
                                        </p:attrNameLst>
                                      </p:cBhvr>
                                      <p:tavLst>
                                        <p:tav fmla="" tm="0">
                                          <p:val>
                                            <p:strVal val="0"/>
                                          </p:val>
                                        </p:tav>
                                        <p:tav fmla="" tm="100000">
                                          <p:val>
                                            <p:strVal val="#ppt_w"/>
                                          </p:val>
                                        </p:tav>
                                      </p:tavLst>
                                    </p:anim>
                                    <p:anim calcmode="lin" valueType="num">
                                      <p:cBhvr additive="base">
                                        <p:cTn dur="1000"/>
                                        <p:tgtEl>
                                          <p:spTgt spid="32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25"/>
                                        </p:tgtEl>
                                        <p:attrNameLst>
                                          <p:attrName>style.visibility</p:attrName>
                                        </p:attrNameLst>
                                      </p:cBhvr>
                                      <p:to>
                                        <p:strVal val="visible"/>
                                      </p:to>
                                    </p:set>
                                    <p:anim calcmode="lin" valueType="num">
                                      <p:cBhvr additive="base">
                                        <p:cTn dur="1000"/>
                                        <p:tgtEl>
                                          <p:spTgt spid="325"/>
                                        </p:tgtEl>
                                        <p:attrNameLst>
                                          <p:attrName>ppt_w</p:attrName>
                                        </p:attrNameLst>
                                      </p:cBhvr>
                                      <p:tavLst>
                                        <p:tav fmla="" tm="0">
                                          <p:val>
                                            <p:strVal val="0"/>
                                          </p:val>
                                        </p:tav>
                                        <p:tav fmla="" tm="100000">
                                          <p:val>
                                            <p:strVal val="#ppt_w"/>
                                          </p:val>
                                        </p:tav>
                                      </p:tavLst>
                                    </p:anim>
                                    <p:anim calcmode="lin" valueType="num">
                                      <p:cBhvr additive="base">
                                        <p:cTn dur="1000"/>
                                        <p:tgtEl>
                                          <p:spTgt spid="32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3" l="0" r="0" t="-16664"/>
            </a:stretch>
          </a:blipFill>
          <a:ln>
            <a:noFill/>
          </a:ln>
        </p:spPr>
      </p:sp>
      <p:grpSp>
        <p:nvGrpSpPr>
          <p:cNvPr id="335" name="Google Shape;335;p33"/>
          <p:cNvGrpSpPr/>
          <p:nvPr/>
        </p:nvGrpSpPr>
        <p:grpSpPr>
          <a:xfrm>
            <a:off x="3197887" y="4629150"/>
            <a:ext cx="2026913" cy="1543050"/>
            <a:chOff x="0" y="0"/>
            <a:chExt cx="1067674" cy="812800"/>
          </a:xfrm>
        </p:grpSpPr>
        <p:sp>
          <p:nvSpPr>
            <p:cNvPr id="336" name="Google Shape;336;p33"/>
            <p:cNvSpPr/>
            <p:nvPr/>
          </p:nvSpPr>
          <p:spPr>
            <a:xfrm>
              <a:off x="0" y="0"/>
              <a:ext cx="1067674" cy="812800"/>
            </a:xfrm>
            <a:custGeom>
              <a:rect b="b" l="l" r="r" t="t"/>
              <a:pathLst>
                <a:path extrusionOk="0" h="812800" w="1067674">
                  <a:moveTo>
                    <a:pt x="533837" y="0"/>
                  </a:moveTo>
                  <a:cubicBezTo>
                    <a:pt x="239007" y="0"/>
                    <a:pt x="0" y="181951"/>
                    <a:pt x="0" y="406400"/>
                  </a:cubicBezTo>
                  <a:cubicBezTo>
                    <a:pt x="0" y="630849"/>
                    <a:pt x="239007" y="812800"/>
                    <a:pt x="533837" y="812800"/>
                  </a:cubicBezTo>
                  <a:cubicBezTo>
                    <a:pt x="828667" y="812800"/>
                    <a:pt x="1067674" y="630849"/>
                    <a:pt x="1067674" y="406400"/>
                  </a:cubicBezTo>
                  <a:cubicBezTo>
                    <a:pt x="1067674" y="181951"/>
                    <a:pt x="828667" y="0"/>
                    <a:pt x="533837"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7" name="Google Shape;337;p33"/>
            <p:cNvSpPr txBox="1"/>
            <p:nvPr/>
          </p:nvSpPr>
          <p:spPr>
            <a:xfrm>
              <a:off x="100094" y="28575"/>
              <a:ext cx="867485"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38" name="Google Shape;338;p33"/>
          <p:cNvSpPr txBox="1"/>
          <p:nvPr/>
        </p:nvSpPr>
        <p:spPr>
          <a:xfrm>
            <a:off x="514350" y="481013"/>
            <a:ext cx="1701806" cy="274504"/>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 sz="1600" u="none" cap="none" strike="noStrike">
                <a:solidFill>
                  <a:srgbClr val="000000"/>
                </a:solidFill>
                <a:latin typeface="Lato"/>
                <a:ea typeface="Lato"/>
                <a:cs typeface="Lato"/>
                <a:sym typeface="Lato"/>
              </a:rPr>
              <a:t>ABOUT</a:t>
            </a:r>
            <a:endParaRPr sz="700"/>
          </a:p>
        </p:txBody>
      </p:sp>
      <p:sp>
        <p:nvSpPr>
          <p:cNvPr id="339" name="Google Shape;339;p33"/>
          <p:cNvSpPr txBox="1"/>
          <p:nvPr/>
        </p:nvSpPr>
        <p:spPr>
          <a:xfrm>
            <a:off x="514350" y="768641"/>
            <a:ext cx="2683500" cy="3078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 sz="2000" u="none" cap="none" strike="noStrike">
                <a:solidFill>
                  <a:srgbClr val="004AAD"/>
                </a:solidFill>
                <a:latin typeface="League Spartan"/>
                <a:ea typeface="League Spartan"/>
                <a:cs typeface="League Spartan"/>
                <a:sym typeface="League Spartan"/>
              </a:rPr>
              <a:t>OUR </a:t>
            </a:r>
            <a:r>
              <a:rPr lang="en" sz="2000">
                <a:solidFill>
                  <a:srgbClr val="004AAD"/>
                </a:solidFill>
                <a:latin typeface="League Spartan"/>
                <a:ea typeface="League Spartan"/>
                <a:cs typeface="League Spartan"/>
                <a:sym typeface="League Spartan"/>
              </a:rPr>
              <a:t>EXECUTIVE ROLES</a:t>
            </a:r>
            <a:endParaRPr sz="700"/>
          </a:p>
        </p:txBody>
      </p:sp>
      <p:sp>
        <p:nvSpPr>
          <p:cNvPr id="340" name="Google Shape;340;p33"/>
          <p:cNvSpPr txBox="1"/>
          <p:nvPr/>
        </p:nvSpPr>
        <p:spPr>
          <a:xfrm>
            <a:off x="514350" y="1358300"/>
            <a:ext cx="4099200" cy="3404100"/>
          </a:xfrm>
          <a:prstGeom prst="rect">
            <a:avLst/>
          </a:prstGeom>
          <a:noFill/>
          <a:ln>
            <a:noFill/>
          </a:ln>
        </p:spPr>
        <p:txBody>
          <a:bodyPr anchorCtr="0" anchor="t" bIns="0" lIns="0" spcFirstLastPara="1" rIns="0" wrap="square" tIns="0">
            <a:spAutoFit/>
          </a:bodyPr>
          <a:lstStyle/>
          <a:p>
            <a:pPr indent="-317500" lvl="0" marL="457200" rtl="0" algn="l">
              <a:lnSpc>
                <a:spcPct val="115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Chief Executive Officer: </a:t>
            </a:r>
            <a:endParaRPr b="1">
              <a:solidFill>
                <a:schemeClr val="dk1"/>
              </a:solidFill>
              <a:latin typeface="Poppins"/>
              <a:ea typeface="Poppins"/>
              <a:cs typeface="Poppins"/>
              <a:sym typeface="Poppins"/>
            </a:endParaRPr>
          </a:p>
          <a:p>
            <a:pPr indent="-317500" lvl="1" marL="9144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Overall company vision, strategy, and decision-making.</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Chief Technology Officer: </a:t>
            </a:r>
            <a:endParaRPr b="1">
              <a:solidFill>
                <a:schemeClr val="dk1"/>
              </a:solidFill>
              <a:latin typeface="Poppins"/>
              <a:ea typeface="Poppins"/>
              <a:cs typeface="Poppins"/>
              <a:sym typeface="Poppins"/>
            </a:endParaRPr>
          </a:p>
          <a:p>
            <a:pPr indent="-317500" lvl="1" marL="9144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Ensures alignment with company goals.</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Chief Medical Officer:</a:t>
            </a:r>
            <a:r>
              <a:rPr lang="en">
                <a:solidFill>
                  <a:schemeClr val="dk1"/>
                </a:solidFill>
                <a:latin typeface="Poppins"/>
                <a:ea typeface="Poppins"/>
                <a:cs typeface="Poppins"/>
                <a:sym typeface="Poppins"/>
              </a:rPr>
              <a:t> </a:t>
            </a:r>
            <a:endParaRPr>
              <a:solidFill>
                <a:schemeClr val="dk1"/>
              </a:solidFill>
              <a:latin typeface="Poppins"/>
              <a:ea typeface="Poppins"/>
              <a:cs typeface="Poppins"/>
              <a:sym typeface="Poppins"/>
            </a:endParaRPr>
          </a:p>
          <a:p>
            <a:pPr indent="-317500" lvl="1" marL="9144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Ensures clinical standards, and liaises with healthcare providers.</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Chief Data Officer: </a:t>
            </a:r>
            <a:endParaRPr b="1">
              <a:solidFill>
                <a:schemeClr val="dk1"/>
              </a:solidFill>
              <a:latin typeface="Poppins"/>
              <a:ea typeface="Poppins"/>
              <a:cs typeface="Poppins"/>
              <a:sym typeface="Poppins"/>
            </a:endParaRPr>
          </a:p>
          <a:p>
            <a:pPr indent="-317500" lvl="1" marL="9144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Manages data, oversees data analytics.</a:t>
            </a:r>
            <a:endParaRPr>
              <a:solidFill>
                <a:schemeClr val="dk1"/>
              </a:solidFill>
              <a:latin typeface="Poppins"/>
              <a:ea typeface="Poppins"/>
              <a:cs typeface="Poppins"/>
              <a:sym typeface="Poppins"/>
            </a:endParaRPr>
          </a:p>
          <a:p>
            <a:pPr indent="0" lvl="0" marL="0" rtl="0" algn="l">
              <a:lnSpc>
                <a:spcPct val="115000"/>
              </a:lnSpc>
              <a:spcBef>
                <a:spcPts val="0"/>
              </a:spcBef>
              <a:spcAft>
                <a:spcPts val="0"/>
              </a:spcAft>
              <a:buNone/>
            </a:pPr>
            <a:r>
              <a:t/>
            </a:r>
            <a:endParaRPr sz="1300">
              <a:solidFill>
                <a:schemeClr val="dk1"/>
              </a:solidFill>
              <a:latin typeface="Poppins"/>
              <a:ea typeface="Poppins"/>
              <a:cs typeface="Poppins"/>
              <a:sym typeface="Poppins"/>
            </a:endParaRPr>
          </a:p>
          <a:p>
            <a:pPr indent="0" lvl="0" marL="0" marR="0" rtl="0" algn="l">
              <a:lnSpc>
                <a:spcPct val="139973"/>
              </a:lnSpc>
              <a:spcBef>
                <a:spcPts val="0"/>
              </a:spcBef>
              <a:spcAft>
                <a:spcPts val="0"/>
              </a:spcAft>
              <a:buNone/>
            </a:pPr>
            <a:r>
              <a:t/>
            </a:r>
            <a:endParaRPr sz="1300">
              <a:latin typeface="Poppins"/>
              <a:ea typeface="Poppins"/>
              <a:cs typeface="Poppins"/>
              <a:sym typeface="Poppins"/>
            </a:endParaRPr>
          </a:p>
        </p:txBody>
      </p:sp>
      <p:grpSp>
        <p:nvGrpSpPr>
          <p:cNvPr id="341" name="Google Shape;341;p33"/>
          <p:cNvGrpSpPr/>
          <p:nvPr/>
        </p:nvGrpSpPr>
        <p:grpSpPr>
          <a:xfrm>
            <a:off x="6936114" y="-1146534"/>
            <a:ext cx="2026913" cy="1543050"/>
            <a:chOff x="0" y="0"/>
            <a:chExt cx="1067674" cy="812800"/>
          </a:xfrm>
        </p:grpSpPr>
        <p:sp>
          <p:nvSpPr>
            <p:cNvPr id="342" name="Google Shape;342;p33"/>
            <p:cNvSpPr/>
            <p:nvPr/>
          </p:nvSpPr>
          <p:spPr>
            <a:xfrm>
              <a:off x="0" y="0"/>
              <a:ext cx="1067674" cy="812800"/>
            </a:xfrm>
            <a:custGeom>
              <a:rect b="b" l="l" r="r" t="t"/>
              <a:pathLst>
                <a:path extrusionOk="0" h="812800" w="1067674">
                  <a:moveTo>
                    <a:pt x="533837" y="0"/>
                  </a:moveTo>
                  <a:cubicBezTo>
                    <a:pt x="239007" y="0"/>
                    <a:pt x="0" y="181951"/>
                    <a:pt x="0" y="406400"/>
                  </a:cubicBezTo>
                  <a:cubicBezTo>
                    <a:pt x="0" y="630849"/>
                    <a:pt x="239007" y="812800"/>
                    <a:pt x="533837" y="812800"/>
                  </a:cubicBezTo>
                  <a:cubicBezTo>
                    <a:pt x="828667" y="812800"/>
                    <a:pt x="1067674" y="630849"/>
                    <a:pt x="1067674" y="406400"/>
                  </a:cubicBezTo>
                  <a:cubicBezTo>
                    <a:pt x="1067674" y="181951"/>
                    <a:pt x="828667" y="0"/>
                    <a:pt x="533837" y="0"/>
                  </a:cubicBezTo>
                  <a:close/>
                </a:path>
              </a:pathLst>
            </a:custGeom>
            <a:gradFill>
              <a:gsLst>
                <a:gs pos="0">
                  <a:srgbClr val="000000"/>
                </a:gs>
                <a:gs pos="100000">
                  <a:srgbClr val="3533CD"/>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3" name="Google Shape;343;p33"/>
            <p:cNvSpPr txBox="1"/>
            <p:nvPr/>
          </p:nvSpPr>
          <p:spPr>
            <a:xfrm>
              <a:off x="100094" y="28575"/>
              <a:ext cx="867485" cy="70802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344" name="Google Shape;344;p33"/>
          <p:cNvPicPr preferRelativeResize="0"/>
          <p:nvPr/>
        </p:nvPicPr>
        <p:blipFill>
          <a:blip r:embed="rId4">
            <a:alphaModFix/>
          </a:blip>
          <a:stretch>
            <a:fillRect/>
          </a:stretch>
        </p:blipFill>
        <p:spPr>
          <a:xfrm>
            <a:off x="4853125" y="452288"/>
            <a:ext cx="1339900" cy="1339900"/>
          </a:xfrm>
          <a:prstGeom prst="rect">
            <a:avLst/>
          </a:prstGeom>
          <a:noFill/>
          <a:ln>
            <a:noFill/>
          </a:ln>
        </p:spPr>
      </p:pic>
      <p:sp>
        <p:nvSpPr>
          <p:cNvPr id="345" name="Google Shape;345;p33"/>
          <p:cNvSpPr/>
          <p:nvPr/>
        </p:nvSpPr>
        <p:spPr>
          <a:xfrm>
            <a:off x="4812191" y="411354"/>
            <a:ext cx="1421802" cy="1421799"/>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6" name="Google Shape;346;p33"/>
          <p:cNvSpPr/>
          <p:nvPr/>
        </p:nvSpPr>
        <p:spPr>
          <a:xfrm>
            <a:off x="4823775" y="2252488"/>
            <a:ext cx="1398600" cy="1421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47" name="Google Shape;347;p33"/>
          <p:cNvSpPr/>
          <p:nvPr/>
        </p:nvSpPr>
        <p:spPr>
          <a:xfrm>
            <a:off x="6824075" y="1311250"/>
            <a:ext cx="1398600" cy="1421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48" name="Google Shape;348;p33"/>
          <p:cNvSpPr/>
          <p:nvPr/>
        </p:nvSpPr>
        <p:spPr>
          <a:xfrm>
            <a:off x="6824066" y="1311216"/>
            <a:ext cx="1421802" cy="1421799"/>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349" name="Google Shape;349;p33"/>
          <p:cNvPicPr preferRelativeResize="0"/>
          <p:nvPr/>
        </p:nvPicPr>
        <p:blipFill rotWithShape="1">
          <a:blip r:embed="rId5">
            <a:alphaModFix/>
          </a:blip>
          <a:srcRect b="9884" l="7946" r="6795" t="10718"/>
          <a:stretch/>
        </p:blipFill>
        <p:spPr>
          <a:xfrm>
            <a:off x="7080263" y="1588325"/>
            <a:ext cx="931613" cy="867552"/>
          </a:xfrm>
          <a:prstGeom prst="rect">
            <a:avLst/>
          </a:prstGeom>
          <a:noFill/>
          <a:ln>
            <a:noFill/>
          </a:ln>
        </p:spPr>
      </p:pic>
      <p:pic>
        <p:nvPicPr>
          <p:cNvPr id="350" name="Google Shape;350;p33"/>
          <p:cNvPicPr preferRelativeResize="0"/>
          <p:nvPr/>
        </p:nvPicPr>
        <p:blipFill rotWithShape="1">
          <a:blip r:embed="rId6">
            <a:alphaModFix/>
          </a:blip>
          <a:srcRect b="10370" l="0" r="0" t="0"/>
          <a:stretch/>
        </p:blipFill>
        <p:spPr>
          <a:xfrm>
            <a:off x="4930950" y="2373441"/>
            <a:ext cx="1184240" cy="1146350"/>
          </a:xfrm>
          <a:prstGeom prst="rect">
            <a:avLst/>
          </a:prstGeom>
          <a:noFill/>
          <a:ln>
            <a:noFill/>
          </a:ln>
        </p:spPr>
      </p:pic>
      <p:sp>
        <p:nvSpPr>
          <p:cNvPr id="351" name="Google Shape;351;p33"/>
          <p:cNvSpPr/>
          <p:nvPr/>
        </p:nvSpPr>
        <p:spPr>
          <a:xfrm>
            <a:off x="4812191" y="2252460"/>
            <a:ext cx="1421802" cy="1421799"/>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2" name="Google Shape;352;p33"/>
          <p:cNvSpPr/>
          <p:nvPr/>
        </p:nvSpPr>
        <p:spPr>
          <a:xfrm>
            <a:off x="6846775" y="3193775"/>
            <a:ext cx="1398600" cy="1421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53" name="Google Shape;353;p33"/>
          <p:cNvPicPr preferRelativeResize="0"/>
          <p:nvPr/>
        </p:nvPicPr>
        <p:blipFill rotWithShape="1">
          <a:blip r:embed="rId7">
            <a:alphaModFix/>
          </a:blip>
          <a:srcRect b="9374" l="23713" r="25135" t="23900"/>
          <a:stretch/>
        </p:blipFill>
        <p:spPr>
          <a:xfrm>
            <a:off x="6975175" y="3493863"/>
            <a:ext cx="1119549" cy="821525"/>
          </a:xfrm>
          <a:prstGeom prst="rect">
            <a:avLst/>
          </a:prstGeom>
          <a:noFill/>
          <a:ln>
            <a:noFill/>
          </a:ln>
        </p:spPr>
      </p:pic>
      <p:sp>
        <p:nvSpPr>
          <p:cNvPr id="354" name="Google Shape;354;p33"/>
          <p:cNvSpPr/>
          <p:nvPr/>
        </p:nvSpPr>
        <p:spPr>
          <a:xfrm>
            <a:off x="6824066" y="3193750"/>
            <a:ext cx="1421802" cy="1421799"/>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med">
        <p14:flip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40"/>
                                        </p:tgtEl>
                                        <p:attrNameLst>
                                          <p:attrName>style.visibility</p:attrName>
                                        </p:attrNameLst>
                                      </p:cBhvr>
                                      <p:to>
                                        <p:strVal val="visible"/>
                                      </p:to>
                                    </p:set>
                                    <p:anim calcmode="lin" valueType="num">
                                      <p:cBhvr additive="base">
                                        <p:cTn dur="1000"/>
                                        <p:tgtEl>
                                          <p:spTgt spid="340"/>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mph" presetID="8" presetSubtype="0">
                                  <p:stCondLst>
                                    <p:cond delay="0"/>
                                  </p:stCondLst>
                                  <p:childTnLst>
                                    <p:animRot by="-21600000">
                                      <p:cBhvr>
                                        <p:cTn dur="1000" fill="hold"/>
                                        <p:tgtEl>
                                          <p:spTgt spid="344"/>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349"/>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350"/>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353"/>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